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81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E4F8-C1E2-41FF-B53E-454148A86D27}" type="datetimeFigureOut">
              <a:rPr lang="en-US" smtClean="0"/>
              <a:pPr/>
              <a:t>10/27/2013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4E0E-0C15-4DB1-B0B0-05E4D734A9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E4F8-C1E2-41FF-B53E-454148A86D27}" type="datetimeFigureOut">
              <a:rPr lang="en-US" smtClean="0"/>
              <a:pPr/>
              <a:t>10/27/2013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4E0E-0C15-4DB1-B0B0-05E4D734A9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E4F8-C1E2-41FF-B53E-454148A86D27}" type="datetimeFigureOut">
              <a:rPr lang="en-US" smtClean="0"/>
              <a:pPr/>
              <a:t>10/27/2013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4E0E-0C15-4DB1-B0B0-05E4D734A9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E4F8-C1E2-41FF-B53E-454148A86D27}" type="datetimeFigureOut">
              <a:rPr lang="en-US" smtClean="0"/>
              <a:pPr/>
              <a:t>10/27/2013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4E0E-0C15-4DB1-B0B0-05E4D734A9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E4F8-C1E2-41FF-B53E-454148A86D27}" type="datetimeFigureOut">
              <a:rPr lang="en-US" smtClean="0"/>
              <a:pPr/>
              <a:t>10/27/2013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4E0E-0C15-4DB1-B0B0-05E4D734A9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E4F8-C1E2-41FF-B53E-454148A86D27}" type="datetimeFigureOut">
              <a:rPr lang="en-US" smtClean="0"/>
              <a:pPr/>
              <a:t>10/27/2013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4E0E-0C15-4DB1-B0B0-05E4D734A9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E4F8-C1E2-41FF-B53E-454148A86D27}" type="datetimeFigureOut">
              <a:rPr lang="en-US" smtClean="0"/>
              <a:pPr/>
              <a:t>10/27/2013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4E0E-0C15-4DB1-B0B0-05E4D734A9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E4F8-C1E2-41FF-B53E-454148A86D27}" type="datetimeFigureOut">
              <a:rPr lang="en-US" smtClean="0"/>
              <a:pPr/>
              <a:t>10/27/2013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4E0E-0C15-4DB1-B0B0-05E4D734A9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E4F8-C1E2-41FF-B53E-454148A86D27}" type="datetimeFigureOut">
              <a:rPr lang="en-US" smtClean="0"/>
              <a:pPr/>
              <a:t>10/27/2013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4E0E-0C15-4DB1-B0B0-05E4D734A9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E4F8-C1E2-41FF-B53E-454148A86D27}" type="datetimeFigureOut">
              <a:rPr lang="en-US" smtClean="0"/>
              <a:pPr/>
              <a:t>10/27/2013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4E0E-0C15-4DB1-B0B0-05E4D734A9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E4F8-C1E2-41FF-B53E-454148A86D27}" type="datetimeFigureOut">
              <a:rPr lang="en-US" smtClean="0"/>
              <a:pPr/>
              <a:t>10/27/2013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4E0E-0C15-4DB1-B0B0-05E4D734A9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9E4F8-C1E2-41FF-B53E-454148A86D27}" type="datetimeFigureOut">
              <a:rPr lang="en-US" smtClean="0"/>
              <a:pPr/>
              <a:t>10/27/2013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864E0E-0C15-4DB1-B0B0-05E4D734A94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600" b="1" dirty="0" smtClean="0">
                <a:solidFill>
                  <a:srgbClr val="7030A0"/>
                </a:solidFill>
              </a:rPr>
              <a:t>UJI SUBSTANTIF</a:t>
            </a:r>
            <a:endParaRPr lang="en-US" sz="6600" b="1" dirty="0">
              <a:solidFill>
                <a:srgbClr val="7030A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7200" b="1" dirty="0" smtClean="0">
                <a:solidFill>
                  <a:srgbClr val="FF0000"/>
                </a:solidFill>
                <a:latin typeface="Broadway" pitchFamily="82" charset="0"/>
                <a:cs typeface="Aharoni" pitchFamily="2" charset="-79"/>
              </a:rPr>
              <a:t>INVESTASI</a:t>
            </a:r>
            <a:endParaRPr lang="en-US" sz="7200" b="1" dirty="0">
              <a:solidFill>
                <a:srgbClr val="FF0000"/>
              </a:solidFill>
              <a:latin typeface="Broadway" pitchFamily="82" charset="0"/>
              <a:cs typeface="Aharoni" pitchFamily="2" charset="-79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Verifikasi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pemilikan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 algn="just"/>
            <a:r>
              <a:rPr lang="en-US" sz="3600" b="1" dirty="0" err="1" smtClean="0"/>
              <a:t>Lakukan</a:t>
            </a:r>
            <a:r>
              <a:rPr lang="en-US" sz="3600" b="1" dirty="0" smtClean="0"/>
              <a:t> </a:t>
            </a:r>
            <a:r>
              <a:rPr lang="en-US" sz="3600" b="1" dirty="0" err="1"/>
              <a:t>inspeksi</a:t>
            </a:r>
            <a:r>
              <a:rPr lang="en-US" sz="3600" b="1" dirty="0"/>
              <a:t> </a:t>
            </a:r>
            <a:r>
              <a:rPr lang="en-US" sz="3600" b="1" dirty="0" err="1"/>
              <a:t>dan</a:t>
            </a:r>
            <a:r>
              <a:rPr lang="en-US" sz="3600" b="1" dirty="0"/>
              <a:t> </a:t>
            </a:r>
            <a:r>
              <a:rPr lang="en-US" sz="3600" b="1" dirty="0" err="1"/>
              <a:t>pemeriksaan</a:t>
            </a:r>
            <a:r>
              <a:rPr lang="en-US" sz="3600" b="1" dirty="0"/>
              <a:t> </a:t>
            </a:r>
            <a:r>
              <a:rPr lang="en-US" sz="3600" b="1" dirty="0" err="1"/>
              <a:t>terhadap</a:t>
            </a:r>
            <a:r>
              <a:rPr lang="en-US" sz="3600" b="1" dirty="0"/>
              <a:t> polis </a:t>
            </a:r>
            <a:r>
              <a:rPr lang="en-US" sz="3600" b="1" dirty="0" err="1"/>
              <a:t>asuransi</a:t>
            </a:r>
            <a:r>
              <a:rPr lang="en-US" sz="3600" b="1" dirty="0"/>
              <a:t> </a:t>
            </a:r>
            <a:r>
              <a:rPr lang="en-US" sz="3600" b="1" dirty="0" err="1"/>
              <a:t>surat</a:t>
            </a:r>
            <a:r>
              <a:rPr lang="en-US" sz="3600" b="1" dirty="0"/>
              <a:t> </a:t>
            </a:r>
            <a:r>
              <a:rPr lang="en-US" sz="3600" b="1" dirty="0" err="1"/>
              <a:t>berharga</a:t>
            </a:r>
            <a:endParaRPr lang="en-US" sz="3600" b="1" dirty="0"/>
          </a:p>
          <a:p>
            <a:pPr lvl="0" algn="just"/>
            <a:r>
              <a:rPr lang="en-US" sz="3600" b="1" dirty="0" err="1"/>
              <a:t>Periksa</a:t>
            </a:r>
            <a:r>
              <a:rPr lang="en-US" sz="3600" b="1" dirty="0"/>
              <a:t> </a:t>
            </a:r>
            <a:r>
              <a:rPr lang="en-US" sz="3600" b="1" dirty="0" err="1"/>
              <a:t>dokumen</a:t>
            </a:r>
            <a:r>
              <a:rPr lang="en-US" sz="3600" b="1" dirty="0"/>
              <a:t> yang </a:t>
            </a:r>
            <a:r>
              <a:rPr lang="en-US" sz="3600" b="1" dirty="0" err="1"/>
              <a:t>mendukung</a:t>
            </a:r>
            <a:r>
              <a:rPr lang="en-US" sz="3600" b="1" dirty="0"/>
              <a:t> </a:t>
            </a:r>
            <a:r>
              <a:rPr lang="en-US" sz="3600" b="1" dirty="0" err="1"/>
              <a:t>perolehan</a:t>
            </a:r>
            <a:r>
              <a:rPr lang="en-US" sz="3600" b="1" dirty="0"/>
              <a:t> </a:t>
            </a:r>
            <a:r>
              <a:rPr lang="en-US" sz="3600" b="1" dirty="0" err="1"/>
              <a:t>investasi</a:t>
            </a:r>
            <a:r>
              <a:rPr lang="en-US" sz="3600" b="1" dirty="0"/>
              <a:t> yang </a:t>
            </a:r>
            <a:r>
              <a:rPr lang="en-US" sz="3600" b="1" dirty="0" err="1"/>
              <a:t>dimiliki</a:t>
            </a:r>
            <a:r>
              <a:rPr lang="en-US" sz="3600" b="1" dirty="0"/>
              <a:t> </a:t>
            </a:r>
            <a:r>
              <a:rPr lang="en-US" sz="3600" b="1" dirty="0" err="1"/>
              <a:t>oleh</a:t>
            </a:r>
            <a:r>
              <a:rPr lang="en-US" sz="3600" b="1" dirty="0"/>
              <a:t> </a:t>
            </a:r>
            <a:r>
              <a:rPr lang="en-US" sz="3600" b="1" dirty="0" err="1"/>
              <a:t>klien</a:t>
            </a:r>
            <a:r>
              <a:rPr lang="en-US" sz="3600" b="1" dirty="0"/>
              <a:t> </a:t>
            </a:r>
            <a:r>
              <a:rPr lang="en-US" sz="3600" b="1" dirty="0" err="1"/>
              <a:t>pada</a:t>
            </a:r>
            <a:r>
              <a:rPr lang="en-US" sz="3600" b="1" dirty="0"/>
              <a:t> </a:t>
            </a:r>
            <a:r>
              <a:rPr lang="en-US" sz="3600" b="1" dirty="0" err="1"/>
              <a:t>tanggal</a:t>
            </a:r>
            <a:r>
              <a:rPr lang="en-US" sz="3600" b="1" dirty="0"/>
              <a:t> </a:t>
            </a:r>
            <a:r>
              <a:rPr lang="en-US" sz="3600" b="1" dirty="0" err="1"/>
              <a:t>neraca</a:t>
            </a:r>
            <a:endParaRPr lang="en-US" sz="3600" b="1" dirty="0"/>
          </a:p>
          <a:p>
            <a:pPr lvl="0" algn="just"/>
            <a:r>
              <a:rPr lang="en-US" sz="3600" b="1" dirty="0" err="1"/>
              <a:t>Mintalah</a:t>
            </a:r>
            <a:r>
              <a:rPr lang="en-US" sz="3600" b="1" dirty="0"/>
              <a:t> </a:t>
            </a:r>
            <a:r>
              <a:rPr lang="en-US" sz="3600" b="1" dirty="0" err="1"/>
              <a:t>informasi</a:t>
            </a:r>
            <a:r>
              <a:rPr lang="en-US" sz="3600" b="1" dirty="0"/>
              <a:t> </a:t>
            </a:r>
            <a:r>
              <a:rPr lang="en-US" sz="3600" b="1" dirty="0" err="1"/>
              <a:t>mengenai</a:t>
            </a:r>
            <a:r>
              <a:rPr lang="en-US" sz="3600" b="1" dirty="0"/>
              <a:t> </a:t>
            </a:r>
            <a:r>
              <a:rPr lang="en-US" sz="3600" b="1" dirty="0" err="1"/>
              <a:t>suat</a:t>
            </a:r>
            <a:r>
              <a:rPr lang="en-US" sz="3600" b="1" dirty="0"/>
              <a:t> </a:t>
            </a:r>
            <a:r>
              <a:rPr lang="en-US" sz="3600" b="1" dirty="0" err="1"/>
              <a:t>berharga</a:t>
            </a:r>
            <a:r>
              <a:rPr lang="en-US" sz="3600" b="1" dirty="0"/>
              <a:t> yang </a:t>
            </a:r>
            <a:r>
              <a:rPr lang="en-US" sz="3600" b="1" dirty="0" err="1"/>
              <a:t>dijadikan</a:t>
            </a:r>
            <a:r>
              <a:rPr lang="en-US" sz="3600" b="1" dirty="0"/>
              <a:t> </a:t>
            </a:r>
            <a:r>
              <a:rPr lang="en-US" sz="3600" b="1" dirty="0" err="1"/>
              <a:t>jainan</a:t>
            </a:r>
            <a:r>
              <a:rPr lang="en-US" sz="3600" b="1" dirty="0"/>
              <a:t> </a:t>
            </a:r>
            <a:r>
              <a:rPr lang="en-US" sz="3600" b="1" dirty="0" err="1"/>
              <a:t>penarikan</a:t>
            </a:r>
            <a:r>
              <a:rPr lang="en-US" sz="3600" b="1" dirty="0"/>
              <a:t> </a:t>
            </a:r>
            <a:r>
              <a:rPr lang="en-US" sz="3600" b="1" dirty="0" err="1"/>
              <a:t>utang</a:t>
            </a:r>
            <a:endParaRPr lang="en-US" sz="3600" b="1" dirty="0"/>
          </a:p>
          <a:p>
            <a:pPr algn="just">
              <a:buNone/>
            </a:pP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Verifikasi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penilaian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algn="just"/>
            <a:r>
              <a:rPr lang="en-US" b="1" dirty="0" err="1" smtClean="0"/>
              <a:t>Bandingkan</a:t>
            </a:r>
            <a:r>
              <a:rPr lang="en-US" b="1" dirty="0" smtClean="0"/>
              <a:t> </a:t>
            </a:r>
            <a:r>
              <a:rPr lang="en-US" b="1" dirty="0" err="1"/>
              <a:t>metode</a:t>
            </a:r>
            <a:r>
              <a:rPr lang="en-US" b="1" dirty="0"/>
              <a:t> </a:t>
            </a:r>
            <a:r>
              <a:rPr lang="en-US" b="1" dirty="0" err="1"/>
              <a:t>penilaian</a:t>
            </a:r>
            <a:r>
              <a:rPr lang="en-US" b="1" dirty="0"/>
              <a:t> </a:t>
            </a:r>
            <a:r>
              <a:rPr lang="en-US" b="1" dirty="0" err="1"/>
              <a:t>investasi</a:t>
            </a:r>
            <a:r>
              <a:rPr lang="en-US" b="1" dirty="0"/>
              <a:t> yang </a:t>
            </a:r>
            <a:r>
              <a:rPr lang="en-US" b="1" dirty="0" err="1"/>
              <a:t>digunakan</a:t>
            </a:r>
            <a:r>
              <a:rPr lang="en-US" b="1" dirty="0"/>
              <a:t> </a:t>
            </a:r>
            <a:r>
              <a:rPr lang="en-US" b="1" dirty="0" err="1"/>
              <a:t>oleh</a:t>
            </a:r>
            <a:r>
              <a:rPr lang="en-US" b="1" dirty="0"/>
              <a:t> </a:t>
            </a:r>
            <a:r>
              <a:rPr lang="en-US" b="1" dirty="0" err="1"/>
              <a:t>klien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prinsip</a:t>
            </a:r>
            <a:r>
              <a:rPr lang="en-US" b="1" dirty="0"/>
              <a:t> </a:t>
            </a:r>
            <a:r>
              <a:rPr lang="en-US" b="1" dirty="0" err="1"/>
              <a:t>akuntansi</a:t>
            </a:r>
            <a:r>
              <a:rPr lang="en-US" b="1" dirty="0"/>
              <a:t> yang </a:t>
            </a:r>
            <a:r>
              <a:rPr lang="en-US" b="1" dirty="0" err="1"/>
              <a:t>lazim</a:t>
            </a:r>
            <a:endParaRPr lang="en-US" b="1" dirty="0"/>
          </a:p>
          <a:p>
            <a:pPr lvl="0" algn="just"/>
            <a:r>
              <a:rPr lang="en-US" b="1" dirty="0" err="1"/>
              <a:t>Periksa</a:t>
            </a:r>
            <a:r>
              <a:rPr lang="en-US" b="1" dirty="0"/>
              <a:t> </a:t>
            </a:r>
            <a:r>
              <a:rPr lang="en-US" b="1" dirty="0" err="1"/>
              <a:t>dokumen</a:t>
            </a:r>
            <a:r>
              <a:rPr lang="en-US" b="1" dirty="0"/>
              <a:t> yang </a:t>
            </a:r>
            <a:r>
              <a:rPr lang="en-US" b="1" dirty="0" err="1"/>
              <a:t>mendukung</a:t>
            </a:r>
            <a:r>
              <a:rPr lang="en-US" b="1" dirty="0"/>
              <a:t> </a:t>
            </a:r>
            <a:r>
              <a:rPr lang="en-US" b="1" dirty="0" err="1"/>
              <a:t>transaksi</a:t>
            </a:r>
            <a:r>
              <a:rPr lang="en-US" b="1" dirty="0"/>
              <a:t> </a:t>
            </a:r>
            <a:r>
              <a:rPr lang="en-US" b="1" dirty="0" err="1"/>
              <a:t>perolehan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penjualan</a:t>
            </a:r>
            <a:r>
              <a:rPr lang="en-US" b="1" dirty="0"/>
              <a:t> </a:t>
            </a:r>
            <a:r>
              <a:rPr lang="en-US" b="1" dirty="0" err="1"/>
              <a:t>investasi</a:t>
            </a:r>
            <a:endParaRPr lang="en-US" b="1" dirty="0"/>
          </a:p>
          <a:p>
            <a:pPr lvl="0" algn="just"/>
            <a:r>
              <a:rPr lang="en-US" b="1" dirty="0" err="1"/>
              <a:t>Hitung</a:t>
            </a:r>
            <a:r>
              <a:rPr lang="en-US" b="1" dirty="0"/>
              <a:t> </a:t>
            </a:r>
            <a:r>
              <a:rPr lang="en-US" b="1" dirty="0" err="1"/>
              <a:t>kembali</a:t>
            </a:r>
            <a:r>
              <a:rPr lang="en-US" b="1" dirty="0"/>
              <a:t> </a:t>
            </a:r>
            <a:r>
              <a:rPr lang="en-US" b="1" dirty="0" err="1"/>
              <a:t>laba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rugi</a:t>
            </a:r>
            <a:r>
              <a:rPr lang="en-US" b="1" dirty="0"/>
              <a:t> yang </a:t>
            </a:r>
            <a:r>
              <a:rPr lang="en-US" b="1" dirty="0" err="1"/>
              <a:t>timbul</a:t>
            </a:r>
            <a:r>
              <a:rPr lang="en-US" b="1" dirty="0"/>
              <a:t> </a:t>
            </a:r>
            <a:r>
              <a:rPr lang="en-US" b="1" dirty="0" err="1"/>
              <a:t>dari</a:t>
            </a:r>
            <a:r>
              <a:rPr lang="en-US" b="1" dirty="0"/>
              <a:t> </a:t>
            </a:r>
            <a:r>
              <a:rPr lang="en-US" b="1" dirty="0" err="1"/>
              <a:t>transaksi</a:t>
            </a:r>
            <a:r>
              <a:rPr lang="en-US" b="1" dirty="0"/>
              <a:t> </a:t>
            </a:r>
            <a:r>
              <a:rPr lang="en-US" b="1" dirty="0" err="1"/>
              <a:t>penjualn</a:t>
            </a:r>
            <a:r>
              <a:rPr lang="en-US" b="1" dirty="0"/>
              <a:t> </a:t>
            </a:r>
            <a:r>
              <a:rPr lang="en-US" b="1" dirty="0" err="1"/>
              <a:t>investsi</a:t>
            </a:r>
            <a:endParaRPr lang="en-US" b="1" dirty="0"/>
          </a:p>
          <a:p>
            <a:pPr lvl="0" algn="just"/>
            <a:r>
              <a:rPr lang="en-US" b="1" dirty="0" err="1"/>
              <a:t>Bandingkan</a:t>
            </a:r>
            <a:r>
              <a:rPr lang="en-US" b="1" dirty="0"/>
              <a:t> </a:t>
            </a:r>
            <a:r>
              <a:rPr lang="en-US" b="1" dirty="0" err="1"/>
              <a:t>nilai</a:t>
            </a:r>
            <a:r>
              <a:rPr lang="en-US" b="1" dirty="0"/>
              <a:t> </a:t>
            </a:r>
            <a:r>
              <a:rPr lang="en-US" b="1" dirty="0" err="1"/>
              <a:t>investasi</a:t>
            </a:r>
            <a:r>
              <a:rPr lang="en-US" b="1" dirty="0"/>
              <a:t> </a:t>
            </a:r>
            <a:r>
              <a:rPr lang="en-US" b="1" dirty="0" err="1"/>
              <a:t>denan</a:t>
            </a:r>
            <a:r>
              <a:rPr lang="en-US" b="1" dirty="0"/>
              <a:t> </a:t>
            </a:r>
            <a:r>
              <a:rPr lang="en-US" b="1" dirty="0" err="1"/>
              <a:t>harga</a:t>
            </a:r>
            <a:r>
              <a:rPr lang="en-US" b="1" dirty="0"/>
              <a:t> </a:t>
            </a:r>
            <a:r>
              <a:rPr lang="en-US" b="1" dirty="0" err="1"/>
              <a:t>pasar</a:t>
            </a:r>
            <a:r>
              <a:rPr lang="en-US" b="1" dirty="0"/>
              <a:t> </a:t>
            </a:r>
            <a:r>
              <a:rPr lang="en-US" b="1" dirty="0" err="1"/>
              <a:t>surat</a:t>
            </a:r>
            <a:r>
              <a:rPr lang="en-US" b="1" dirty="0"/>
              <a:t> </a:t>
            </a:r>
            <a:r>
              <a:rPr lang="en-US" b="1" dirty="0" err="1"/>
              <a:t>berharga</a:t>
            </a:r>
            <a:endParaRPr lang="en-US" b="1" dirty="0"/>
          </a:p>
          <a:p>
            <a:pPr algn="just">
              <a:buNone/>
            </a:pP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Verifikasi</a:t>
            </a:r>
            <a:r>
              <a:rPr lang="en-US" b="1" dirty="0" smtClean="0">
                <a:solidFill>
                  <a:srgbClr val="FF0000"/>
                </a:solidFill>
              </a:rPr>
              <a:t> cutoff</a:t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 algn="just"/>
            <a:r>
              <a:rPr lang="en-US" sz="4000" b="1" dirty="0" err="1" smtClean="0"/>
              <a:t>Periksa</a:t>
            </a:r>
            <a:r>
              <a:rPr lang="en-US" sz="4000" b="1" dirty="0" smtClean="0"/>
              <a:t> </a:t>
            </a:r>
            <a:r>
              <a:rPr lang="en-US" sz="4000" b="1" dirty="0" err="1"/>
              <a:t>dokemen</a:t>
            </a:r>
            <a:r>
              <a:rPr lang="en-US" sz="4000" b="1" dirty="0"/>
              <a:t> yang </a:t>
            </a:r>
            <a:r>
              <a:rPr lang="en-US" sz="4000" b="1" dirty="0" err="1"/>
              <a:t>mendukung</a:t>
            </a:r>
            <a:r>
              <a:rPr lang="en-US" sz="4000" b="1" dirty="0"/>
              <a:t> </a:t>
            </a:r>
            <a:r>
              <a:rPr lang="en-US" sz="4000" b="1" dirty="0" err="1"/>
              <a:t>transaksi</a:t>
            </a:r>
            <a:r>
              <a:rPr lang="en-US" sz="4000" b="1" dirty="0"/>
              <a:t> </a:t>
            </a:r>
            <a:r>
              <a:rPr lang="en-US" sz="4000" b="1" dirty="0" err="1"/>
              <a:t>pembelian</a:t>
            </a:r>
            <a:r>
              <a:rPr lang="en-US" sz="4000" b="1" dirty="0"/>
              <a:t> </a:t>
            </a:r>
            <a:r>
              <a:rPr lang="en-US" sz="4000" b="1" dirty="0" err="1"/>
              <a:t>surat</a:t>
            </a:r>
            <a:r>
              <a:rPr lang="en-US" sz="4000" b="1" dirty="0"/>
              <a:t> </a:t>
            </a:r>
            <a:r>
              <a:rPr lang="en-US" sz="4000" b="1" dirty="0" err="1"/>
              <a:t>berharga</a:t>
            </a:r>
            <a:r>
              <a:rPr lang="en-US" sz="4000" b="1" dirty="0"/>
              <a:t> </a:t>
            </a:r>
            <a:r>
              <a:rPr lang="en-US" sz="4000" b="1" dirty="0" err="1"/>
              <a:t>dalam</a:t>
            </a:r>
            <a:r>
              <a:rPr lang="en-US" sz="4000" b="1" dirty="0"/>
              <a:t> </a:t>
            </a:r>
            <a:r>
              <a:rPr lang="en-US" sz="4000" b="1" dirty="0" err="1"/>
              <a:t>periode</a:t>
            </a:r>
            <a:r>
              <a:rPr lang="en-US" sz="4000" b="1" dirty="0"/>
              <a:t> </a:t>
            </a:r>
            <a:r>
              <a:rPr lang="en-US" sz="4000" b="1" dirty="0" err="1"/>
              <a:t>sekitar</a:t>
            </a:r>
            <a:r>
              <a:rPr lang="en-US" sz="4000" b="1" dirty="0"/>
              <a:t> </a:t>
            </a:r>
            <a:r>
              <a:rPr lang="en-US" sz="4000" b="1" dirty="0" err="1"/>
              <a:t>tanggal</a:t>
            </a:r>
            <a:r>
              <a:rPr lang="en-US" sz="4000" b="1" dirty="0"/>
              <a:t> </a:t>
            </a:r>
            <a:r>
              <a:rPr lang="en-US" sz="4000" b="1" dirty="0" err="1"/>
              <a:t>neraca</a:t>
            </a:r>
            <a:endParaRPr lang="en-US" sz="4000" b="1" dirty="0"/>
          </a:p>
          <a:p>
            <a:pPr lvl="0" algn="just"/>
            <a:r>
              <a:rPr lang="en-US" sz="4000" b="1" dirty="0" err="1"/>
              <a:t>Periksa</a:t>
            </a:r>
            <a:r>
              <a:rPr lang="en-US" sz="4000" b="1" dirty="0"/>
              <a:t> </a:t>
            </a:r>
            <a:r>
              <a:rPr lang="en-US" sz="4000" b="1" dirty="0" err="1"/>
              <a:t>dokumen</a:t>
            </a:r>
            <a:r>
              <a:rPr lang="en-US" sz="4000" b="1" dirty="0"/>
              <a:t> </a:t>
            </a:r>
            <a:r>
              <a:rPr lang="en-US" sz="4000" b="1" dirty="0" smtClean="0"/>
              <a:t>yang </a:t>
            </a:r>
            <a:r>
              <a:rPr lang="en-US" sz="4000" b="1" dirty="0" err="1"/>
              <a:t>mendukung</a:t>
            </a:r>
            <a:r>
              <a:rPr lang="en-US" sz="4000" b="1" dirty="0"/>
              <a:t> </a:t>
            </a:r>
            <a:r>
              <a:rPr lang="en-US" sz="4000" b="1" dirty="0" err="1"/>
              <a:t>transaksi</a:t>
            </a:r>
            <a:r>
              <a:rPr lang="en-US" sz="4000" b="1" dirty="0"/>
              <a:t> </a:t>
            </a:r>
            <a:r>
              <a:rPr lang="en-US" sz="4000" b="1" dirty="0" err="1"/>
              <a:t>penjualan</a:t>
            </a:r>
            <a:r>
              <a:rPr lang="en-US" sz="4000" b="1" dirty="0"/>
              <a:t> </a:t>
            </a:r>
            <a:r>
              <a:rPr lang="en-US" sz="4000" b="1" dirty="0" err="1"/>
              <a:t>surat</a:t>
            </a:r>
            <a:r>
              <a:rPr lang="en-US" sz="4000" b="1" dirty="0"/>
              <a:t> </a:t>
            </a:r>
            <a:r>
              <a:rPr lang="en-US" sz="4000" b="1" dirty="0" err="1"/>
              <a:t>berharga</a:t>
            </a:r>
            <a:r>
              <a:rPr lang="en-US" sz="4000" b="1" dirty="0"/>
              <a:t> </a:t>
            </a:r>
            <a:r>
              <a:rPr lang="en-US" sz="4000" b="1" dirty="0" err="1"/>
              <a:t>dalam</a:t>
            </a:r>
            <a:r>
              <a:rPr lang="en-US" sz="4000" b="1" dirty="0"/>
              <a:t> </a:t>
            </a:r>
            <a:r>
              <a:rPr lang="en-US" sz="4000" b="1" dirty="0" err="1"/>
              <a:t>periode</a:t>
            </a:r>
            <a:r>
              <a:rPr lang="en-US" sz="4000" b="1" dirty="0"/>
              <a:t> </a:t>
            </a:r>
            <a:r>
              <a:rPr lang="en-US" sz="4000" b="1" dirty="0" err="1"/>
              <a:t>sekital</a:t>
            </a:r>
            <a:r>
              <a:rPr lang="en-US" sz="4000" b="1" dirty="0"/>
              <a:t> </a:t>
            </a:r>
            <a:r>
              <a:rPr lang="en-US" sz="4000" b="1" dirty="0" err="1"/>
              <a:t>tanggal</a:t>
            </a:r>
            <a:r>
              <a:rPr lang="en-US" sz="4000" b="1" dirty="0"/>
              <a:t> </a:t>
            </a:r>
            <a:r>
              <a:rPr lang="en-US" sz="4000" b="1" dirty="0" err="1"/>
              <a:t>neraca</a:t>
            </a:r>
            <a:endParaRPr lang="en-US" sz="4000" b="1" dirty="0"/>
          </a:p>
          <a:p>
            <a:pPr algn="just"/>
            <a:r>
              <a:rPr lang="en-US" sz="4000" b="1" dirty="0"/>
              <a:t> 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Verifikasi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penyajian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investasi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dalam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neraca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 algn="just"/>
            <a:r>
              <a:rPr lang="en-US" sz="4400" b="1" dirty="0" err="1" smtClean="0"/>
              <a:t>Periksa</a:t>
            </a:r>
            <a:r>
              <a:rPr lang="en-US" sz="4400" b="1" dirty="0" smtClean="0"/>
              <a:t> </a:t>
            </a:r>
            <a:r>
              <a:rPr lang="en-US" sz="4400" b="1" dirty="0" err="1"/>
              <a:t>klasifikasi</a:t>
            </a:r>
            <a:r>
              <a:rPr lang="en-US" sz="4400" b="1" dirty="0"/>
              <a:t> </a:t>
            </a:r>
            <a:r>
              <a:rPr lang="en-US" sz="4400" b="1" dirty="0" err="1"/>
              <a:t>surat</a:t>
            </a:r>
            <a:r>
              <a:rPr lang="en-US" sz="4400" b="1" dirty="0"/>
              <a:t> </a:t>
            </a:r>
            <a:r>
              <a:rPr lang="en-US" sz="4400" b="1" dirty="0" err="1"/>
              <a:t>berharga</a:t>
            </a:r>
            <a:r>
              <a:rPr lang="en-US" sz="4400" b="1" dirty="0"/>
              <a:t> </a:t>
            </a:r>
            <a:r>
              <a:rPr lang="en-US" sz="4400" b="1" dirty="0" err="1"/>
              <a:t>sebagai</a:t>
            </a:r>
            <a:r>
              <a:rPr lang="en-US" sz="4400" b="1" dirty="0"/>
              <a:t> </a:t>
            </a:r>
            <a:r>
              <a:rPr lang="en-US" sz="4400" b="1" dirty="0" err="1"/>
              <a:t>investasi</a:t>
            </a:r>
            <a:r>
              <a:rPr lang="en-US" sz="4400" b="1" dirty="0"/>
              <a:t> </a:t>
            </a:r>
            <a:r>
              <a:rPr lang="en-US" sz="4400" b="1" dirty="0" err="1"/>
              <a:t>sementara</a:t>
            </a:r>
            <a:r>
              <a:rPr lang="en-US" sz="4400" b="1" dirty="0"/>
              <a:t> </a:t>
            </a:r>
            <a:r>
              <a:rPr lang="en-US" sz="4400" b="1" dirty="0" err="1"/>
              <a:t>dan</a:t>
            </a:r>
            <a:r>
              <a:rPr lang="en-US" sz="4400" b="1" dirty="0"/>
              <a:t> </a:t>
            </a:r>
            <a:r>
              <a:rPr lang="en-US" sz="4400" b="1" dirty="0" err="1"/>
              <a:t>investasi</a:t>
            </a:r>
            <a:r>
              <a:rPr lang="en-US" sz="4400" b="1" dirty="0"/>
              <a:t> </a:t>
            </a:r>
            <a:r>
              <a:rPr lang="en-US" sz="4400" b="1" dirty="0" err="1"/>
              <a:t>jangka</a:t>
            </a:r>
            <a:r>
              <a:rPr lang="en-US" sz="4400" b="1" dirty="0"/>
              <a:t> </a:t>
            </a:r>
            <a:r>
              <a:rPr lang="en-US" sz="4400" b="1" dirty="0" err="1"/>
              <a:t>panjang</a:t>
            </a:r>
            <a:endParaRPr lang="en-US" sz="4400" b="1" dirty="0"/>
          </a:p>
          <a:p>
            <a:pPr lvl="0" algn="just"/>
            <a:r>
              <a:rPr lang="en-US" sz="4400" b="1" dirty="0" err="1"/>
              <a:t>Periksa</a:t>
            </a:r>
            <a:r>
              <a:rPr lang="en-US" sz="4400" b="1" dirty="0"/>
              <a:t> </a:t>
            </a:r>
            <a:r>
              <a:rPr lang="en-US" sz="4400" b="1" dirty="0" err="1"/>
              <a:t>investasi</a:t>
            </a:r>
            <a:r>
              <a:rPr lang="en-US" sz="4400" b="1" dirty="0"/>
              <a:t> </a:t>
            </a:r>
            <a:r>
              <a:rPr lang="en-US" sz="4400" b="1" dirty="0" err="1"/>
              <a:t>jangka</a:t>
            </a:r>
            <a:r>
              <a:rPr lang="en-US" sz="4400" b="1" dirty="0"/>
              <a:t> </a:t>
            </a:r>
            <a:r>
              <a:rPr lang="en-US" sz="4400" b="1" dirty="0" err="1"/>
              <a:t>panjang</a:t>
            </a:r>
            <a:r>
              <a:rPr lang="en-US" sz="4400" b="1" dirty="0"/>
              <a:t> </a:t>
            </a:r>
            <a:r>
              <a:rPr lang="en-US" sz="4400" b="1" dirty="0" err="1"/>
              <a:t>mengenai</a:t>
            </a:r>
            <a:r>
              <a:rPr lang="en-US" sz="4400" b="1" dirty="0"/>
              <a:t> </a:t>
            </a:r>
            <a:r>
              <a:rPr lang="en-US" sz="4400" b="1" dirty="0" err="1"/>
              <a:t>kemungkinan</a:t>
            </a:r>
            <a:r>
              <a:rPr lang="en-US" sz="4400" b="1" dirty="0"/>
              <a:t> </a:t>
            </a:r>
            <a:r>
              <a:rPr lang="en-US" sz="4400" b="1" dirty="0" err="1"/>
              <a:t>sebagai</a:t>
            </a:r>
            <a:r>
              <a:rPr lang="en-US" sz="4400" b="1" dirty="0"/>
              <a:t> </a:t>
            </a:r>
            <a:r>
              <a:rPr lang="en-US" sz="4400" b="1" dirty="0" err="1"/>
              <a:t>alat</a:t>
            </a:r>
            <a:r>
              <a:rPr lang="en-US" sz="4400" b="1" dirty="0"/>
              <a:t> </a:t>
            </a:r>
            <a:r>
              <a:rPr lang="en-US" sz="4400" b="1" dirty="0" err="1"/>
              <a:t>pengendalian</a:t>
            </a:r>
            <a:r>
              <a:rPr lang="en-US" sz="4400" b="1" dirty="0"/>
              <a:t> </a:t>
            </a:r>
            <a:r>
              <a:rPr lang="en-US" sz="4400" b="1" dirty="0" err="1"/>
              <a:t>perusahaan</a:t>
            </a:r>
            <a:r>
              <a:rPr lang="en-US" sz="4400" b="1" dirty="0"/>
              <a:t> lain</a:t>
            </a:r>
          </a:p>
          <a:p>
            <a:pPr>
              <a:buNone/>
            </a:pPr>
            <a:r>
              <a:rPr lang="en-US" dirty="0"/>
              <a:t> </a:t>
            </a:r>
            <a:endParaRPr lang="en-US" b="1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Verifikasi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penghasilan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en-US" sz="4400" b="1" dirty="0" err="1" smtClean="0"/>
              <a:t>Hitung</a:t>
            </a:r>
            <a:r>
              <a:rPr lang="en-US" sz="4400" b="1" dirty="0" smtClean="0"/>
              <a:t> </a:t>
            </a:r>
            <a:r>
              <a:rPr lang="en-US" sz="4400" b="1" dirty="0" err="1"/>
              <a:t>kembali</a:t>
            </a:r>
            <a:r>
              <a:rPr lang="en-US" sz="4400" b="1" dirty="0"/>
              <a:t> </a:t>
            </a:r>
            <a:r>
              <a:rPr lang="en-US" sz="4400" b="1" dirty="0" err="1"/>
              <a:t>pendapatan</a:t>
            </a:r>
            <a:r>
              <a:rPr lang="en-US" sz="4400" b="1" dirty="0"/>
              <a:t> </a:t>
            </a:r>
            <a:r>
              <a:rPr lang="en-US" sz="4400" b="1" dirty="0" err="1"/>
              <a:t>bunga</a:t>
            </a:r>
            <a:r>
              <a:rPr lang="en-US" sz="4400" b="1" dirty="0"/>
              <a:t> </a:t>
            </a:r>
            <a:r>
              <a:rPr lang="en-US" sz="4400" b="1" dirty="0" err="1"/>
              <a:t>dan</a:t>
            </a:r>
            <a:r>
              <a:rPr lang="en-US" sz="4400" b="1" dirty="0"/>
              <a:t> </a:t>
            </a:r>
            <a:r>
              <a:rPr lang="en-US" sz="4400" b="1" dirty="0" err="1"/>
              <a:t>dividen</a:t>
            </a:r>
            <a:r>
              <a:rPr lang="en-US" sz="4400" b="1" dirty="0"/>
              <a:t> </a:t>
            </a:r>
            <a:r>
              <a:rPr lang="en-US" sz="4400" b="1" dirty="0" err="1"/>
              <a:t>tahun</a:t>
            </a:r>
            <a:r>
              <a:rPr lang="en-US" sz="4400" b="1" dirty="0"/>
              <a:t> yang </a:t>
            </a:r>
            <a:r>
              <a:rPr lang="en-US" sz="4400" b="1" dirty="0" err="1"/>
              <a:t>diperiksa</a:t>
            </a:r>
            <a:endParaRPr lang="en-US" sz="4400" b="1" dirty="0"/>
          </a:p>
          <a:p>
            <a:pPr algn="just"/>
            <a:r>
              <a:rPr lang="en-US" sz="4400" b="1" dirty="0" err="1"/>
              <a:t>Hitung</a:t>
            </a:r>
            <a:r>
              <a:rPr lang="en-US" sz="4400" b="1" dirty="0"/>
              <a:t> </a:t>
            </a:r>
            <a:r>
              <a:rPr lang="en-US" sz="4400" b="1" dirty="0" err="1"/>
              <a:t>kembali</a:t>
            </a:r>
            <a:r>
              <a:rPr lang="en-US" sz="4400" b="1" dirty="0"/>
              <a:t> </a:t>
            </a:r>
            <a:r>
              <a:rPr lang="en-US" sz="4400" b="1" dirty="0" err="1"/>
              <a:t>laba</a:t>
            </a:r>
            <a:r>
              <a:rPr lang="en-US" sz="4400" b="1" dirty="0"/>
              <a:t> </a:t>
            </a:r>
            <a:r>
              <a:rPr lang="en-US" sz="4400" b="1" dirty="0" err="1"/>
              <a:t>dan</a:t>
            </a:r>
            <a:r>
              <a:rPr lang="en-US" sz="4400" b="1" dirty="0"/>
              <a:t> </a:t>
            </a:r>
            <a:r>
              <a:rPr lang="en-US" sz="4400" b="1" dirty="0" err="1"/>
              <a:t>rugi</a:t>
            </a:r>
            <a:r>
              <a:rPr lang="en-US" sz="4400" b="1" dirty="0"/>
              <a:t> yang </a:t>
            </a:r>
            <a:r>
              <a:rPr lang="en-US" sz="4400" b="1" dirty="0" err="1"/>
              <a:t>timbul</a:t>
            </a:r>
            <a:r>
              <a:rPr lang="en-US" sz="4400" b="1" dirty="0"/>
              <a:t> </a:t>
            </a:r>
            <a:r>
              <a:rPr lang="en-US" sz="4400" b="1" dirty="0" err="1"/>
              <a:t>dari</a:t>
            </a:r>
            <a:r>
              <a:rPr lang="en-US" sz="4400" b="1" dirty="0"/>
              <a:t> </a:t>
            </a:r>
            <a:r>
              <a:rPr lang="en-US" sz="4400" b="1" dirty="0" err="1"/>
              <a:t>transaksi</a:t>
            </a:r>
            <a:r>
              <a:rPr lang="en-US" sz="4400" b="1" dirty="0"/>
              <a:t> </a:t>
            </a:r>
            <a:r>
              <a:rPr lang="en-US" sz="4400" b="1" dirty="0" err="1"/>
              <a:t>penjulan</a:t>
            </a:r>
            <a:r>
              <a:rPr lang="en-US" sz="4400" b="1" dirty="0"/>
              <a:t> </a:t>
            </a:r>
            <a:r>
              <a:rPr lang="en-US" sz="4400" b="1" dirty="0" err="1"/>
              <a:t>surat</a:t>
            </a:r>
            <a:r>
              <a:rPr lang="en-US" sz="4400" b="1" dirty="0"/>
              <a:t> </a:t>
            </a:r>
            <a:r>
              <a:rPr lang="en-US" sz="4400" b="1" dirty="0" err="1"/>
              <a:t>berharga</a:t>
            </a:r>
            <a:endParaRPr lang="en-US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>
                <a:solidFill>
                  <a:srgbClr val="7030A0"/>
                </a:solidFill>
              </a:rPr>
              <a:t>PENGUJIAN </a:t>
            </a:r>
            <a:r>
              <a:rPr lang="en-US" b="1" smtClean="0">
                <a:solidFill>
                  <a:srgbClr val="7030A0"/>
                </a:solidFill>
              </a:rPr>
              <a:t>SUBSTANTIF </a:t>
            </a:r>
            <a:r>
              <a:rPr lang="en-US" b="1" dirty="0" smtClean="0">
                <a:solidFill>
                  <a:srgbClr val="7030A0"/>
                </a:solidFill>
              </a:rPr>
              <a:t>TERHADAP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6000" dirty="0" smtClean="0">
                <a:solidFill>
                  <a:srgbClr val="FF0000"/>
                </a:solidFill>
                <a:latin typeface="Broadway" pitchFamily="82" charset="0"/>
              </a:rPr>
              <a:t>AKTIVA TETAP</a:t>
            </a:r>
            <a:r>
              <a:rPr lang="en-US" sz="7200" b="1" dirty="0" smtClean="0">
                <a:solidFill>
                  <a:srgbClr val="FF0000"/>
                </a:solidFill>
                <a:latin typeface="Broadway" pitchFamily="82" charset="0"/>
              </a:rPr>
              <a:t/>
            </a:r>
            <a:br>
              <a:rPr lang="en-US" sz="7200" b="1" dirty="0" smtClean="0">
                <a:solidFill>
                  <a:srgbClr val="FF0000"/>
                </a:solidFill>
                <a:latin typeface="Broadway" pitchFamily="82" charset="0"/>
              </a:rPr>
            </a:br>
            <a:endParaRPr lang="en-US" sz="7200" dirty="0">
              <a:solidFill>
                <a:srgbClr val="FF0000"/>
              </a:solidFill>
              <a:latin typeface="Broadway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Deskripsi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Aktiva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tetap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berwujud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2400" b="1" dirty="0" err="1" smtClean="0">
                <a:solidFill>
                  <a:srgbClr val="7030A0"/>
                </a:solidFill>
              </a:rPr>
              <a:t>Aktiva</a:t>
            </a:r>
            <a:r>
              <a:rPr lang="en-US" sz="2400" b="1" dirty="0" smtClean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tetap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adalah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kekayaan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perusahaan</a:t>
            </a:r>
            <a:r>
              <a:rPr lang="en-US" sz="2400" b="1" dirty="0">
                <a:solidFill>
                  <a:srgbClr val="7030A0"/>
                </a:solidFill>
              </a:rPr>
              <a:t> yang </a:t>
            </a:r>
            <a:r>
              <a:rPr lang="en-US" sz="2400" b="1" dirty="0" err="1">
                <a:solidFill>
                  <a:srgbClr val="7030A0"/>
                </a:solidFill>
              </a:rPr>
              <a:t>memiliki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wujud</a:t>
            </a:r>
            <a:r>
              <a:rPr lang="en-US" sz="2400" b="1" dirty="0">
                <a:solidFill>
                  <a:srgbClr val="7030A0"/>
                </a:solidFill>
              </a:rPr>
              <a:t>, </a:t>
            </a:r>
            <a:r>
              <a:rPr lang="en-US" sz="2400" b="1" dirty="0" err="1" smtClean="0">
                <a:solidFill>
                  <a:srgbClr val="7030A0"/>
                </a:solidFill>
              </a:rPr>
              <a:t>mempunyai</a:t>
            </a:r>
            <a:r>
              <a:rPr lang="en-US" sz="2400" b="1" dirty="0" smtClean="0">
                <a:solidFill>
                  <a:srgbClr val="7030A0"/>
                </a:solidFill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</a:rPr>
              <a:t>manfaat</a:t>
            </a:r>
            <a:r>
              <a:rPr lang="en-US" sz="2400" b="1" dirty="0" smtClean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ekonomis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lebih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dari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satu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tahun</a:t>
            </a:r>
            <a:r>
              <a:rPr lang="en-US" sz="2400" b="1" dirty="0">
                <a:solidFill>
                  <a:srgbClr val="7030A0"/>
                </a:solidFill>
              </a:rPr>
              <a:t>, </a:t>
            </a:r>
            <a:r>
              <a:rPr lang="en-US" sz="2400" b="1" dirty="0" err="1">
                <a:solidFill>
                  <a:srgbClr val="7030A0"/>
                </a:solidFill>
              </a:rPr>
              <a:t>dan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diperoleh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perusahaan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untuk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melaksankan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kegiatan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perusahaan</a:t>
            </a:r>
            <a:r>
              <a:rPr lang="en-US" sz="2400" b="1" dirty="0">
                <a:solidFill>
                  <a:srgbClr val="7030A0"/>
                </a:solidFill>
              </a:rPr>
              <a:t>, </a:t>
            </a:r>
            <a:r>
              <a:rPr lang="en-US" sz="2400" b="1" dirty="0" err="1">
                <a:solidFill>
                  <a:srgbClr val="7030A0"/>
                </a:solidFill>
              </a:rPr>
              <a:t>bukan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untuk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dijual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kembali</a:t>
            </a:r>
            <a:endParaRPr lang="en-US" sz="2400" b="1" dirty="0">
              <a:solidFill>
                <a:srgbClr val="7030A0"/>
              </a:solidFill>
            </a:endParaRPr>
          </a:p>
          <a:p>
            <a:pPr algn="just"/>
            <a:r>
              <a:rPr lang="en-US" sz="2400" b="1" dirty="0" err="1" smtClean="0">
                <a:solidFill>
                  <a:schemeClr val="accent5">
                    <a:lumMod val="50000"/>
                  </a:schemeClr>
                </a:solidFill>
              </a:rPr>
              <a:t>Sedangkan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aktiva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tetap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tidak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berwujud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bukan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merupakan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klaim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kepada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pihak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lain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juga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bukan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merupakan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hak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yang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eksistensinya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secara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fifik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ada.melainkan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merupakan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keistimewaan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yang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melekat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pada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produk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proses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atau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lokasi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.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Keistimewaan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yang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bersifat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eksklusif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mungkin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diperoleh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dari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pemerintah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(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misal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: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panten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),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diciptakan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(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misal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: goodwill),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diperoleh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dari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pemiliknya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(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</a:rPr>
              <a:t>misal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: leasehold)</a:t>
            </a:r>
          </a:p>
          <a:p>
            <a:endParaRPr lang="en-US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686800" cy="1143000"/>
          </a:xfrm>
        </p:spPr>
        <p:txBody>
          <a:bodyPr>
            <a:no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</a:rPr>
              <a:t>Aktiv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tetap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tidak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berwujud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dapat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digolongkan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menjadi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dua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kelompok</a:t>
            </a:r>
            <a:r>
              <a:rPr lang="en-US" sz="3600" b="1" dirty="0" smtClean="0">
                <a:solidFill>
                  <a:srgbClr val="FF0000"/>
                </a:solidFill>
              </a:rPr>
              <a:t> :</a:t>
            </a:r>
            <a:br>
              <a:rPr lang="en-US" sz="3600" b="1" dirty="0" smtClean="0">
                <a:solidFill>
                  <a:srgbClr val="FF0000"/>
                </a:solidFill>
              </a:rPr>
            </a:b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pPr lvl="0"/>
            <a:endParaRPr lang="en-US" dirty="0" smtClean="0">
              <a:solidFill>
                <a:srgbClr val="0070C0"/>
              </a:solidFill>
            </a:endParaRPr>
          </a:p>
          <a:p>
            <a:pPr lvl="0"/>
            <a:endParaRPr lang="en-US" dirty="0">
              <a:solidFill>
                <a:srgbClr val="0070C0"/>
              </a:solidFill>
            </a:endParaRPr>
          </a:p>
          <a:p>
            <a:pPr lvl="0"/>
            <a:r>
              <a:rPr lang="en-US" sz="6400" dirty="0" err="1" smtClean="0">
                <a:solidFill>
                  <a:srgbClr val="0070C0"/>
                </a:solidFill>
              </a:rPr>
              <a:t>Aktiva</a:t>
            </a:r>
            <a:r>
              <a:rPr lang="en-US" sz="6400" dirty="0" smtClean="0">
                <a:solidFill>
                  <a:srgbClr val="0070C0"/>
                </a:solidFill>
              </a:rPr>
              <a:t> </a:t>
            </a:r>
            <a:r>
              <a:rPr lang="en-US" sz="6400" dirty="0" err="1" smtClean="0">
                <a:solidFill>
                  <a:srgbClr val="0070C0"/>
                </a:solidFill>
              </a:rPr>
              <a:t>tetap</a:t>
            </a:r>
            <a:r>
              <a:rPr lang="en-US" sz="6400" dirty="0" smtClean="0">
                <a:solidFill>
                  <a:srgbClr val="0070C0"/>
                </a:solidFill>
              </a:rPr>
              <a:t> yang </a:t>
            </a:r>
            <a:r>
              <a:rPr lang="en-US" sz="6400" dirty="0" err="1" smtClean="0">
                <a:solidFill>
                  <a:srgbClr val="0070C0"/>
                </a:solidFill>
              </a:rPr>
              <a:t>eksistensinya</a:t>
            </a:r>
            <a:r>
              <a:rPr lang="en-US" sz="6400" dirty="0" smtClean="0">
                <a:solidFill>
                  <a:srgbClr val="0070C0"/>
                </a:solidFill>
              </a:rPr>
              <a:t> </a:t>
            </a:r>
            <a:r>
              <a:rPr lang="en-US" sz="6400" dirty="0" err="1" smtClean="0">
                <a:solidFill>
                  <a:srgbClr val="0070C0"/>
                </a:solidFill>
              </a:rPr>
              <a:t>dibatasi</a:t>
            </a:r>
            <a:r>
              <a:rPr lang="en-US" sz="6400" dirty="0" smtClean="0">
                <a:solidFill>
                  <a:srgbClr val="0070C0"/>
                </a:solidFill>
              </a:rPr>
              <a:t> </a:t>
            </a:r>
            <a:r>
              <a:rPr lang="en-US" sz="6400" dirty="0" err="1" smtClean="0">
                <a:solidFill>
                  <a:srgbClr val="0070C0"/>
                </a:solidFill>
              </a:rPr>
              <a:t>oleh</a:t>
            </a:r>
            <a:r>
              <a:rPr lang="en-US" sz="6400" dirty="0" smtClean="0">
                <a:solidFill>
                  <a:srgbClr val="0070C0"/>
                </a:solidFill>
              </a:rPr>
              <a:t> </a:t>
            </a:r>
            <a:r>
              <a:rPr lang="en-US" sz="6400" dirty="0" err="1" smtClean="0">
                <a:solidFill>
                  <a:srgbClr val="0070C0"/>
                </a:solidFill>
              </a:rPr>
              <a:t>ukum</a:t>
            </a:r>
            <a:r>
              <a:rPr lang="en-US" sz="6400" dirty="0" smtClean="0">
                <a:solidFill>
                  <a:srgbClr val="0070C0"/>
                </a:solidFill>
              </a:rPr>
              <a:t>, </a:t>
            </a:r>
            <a:r>
              <a:rPr lang="en-US" sz="6400" dirty="0" err="1" smtClean="0">
                <a:solidFill>
                  <a:srgbClr val="0070C0"/>
                </a:solidFill>
              </a:rPr>
              <a:t>peraturan</a:t>
            </a:r>
            <a:r>
              <a:rPr lang="en-US" sz="6400" dirty="0" smtClean="0">
                <a:solidFill>
                  <a:srgbClr val="0070C0"/>
                </a:solidFill>
              </a:rPr>
              <a:t>, </a:t>
            </a:r>
            <a:endParaRPr lang="en-US" sz="6400" dirty="0">
              <a:solidFill>
                <a:srgbClr val="0070C0"/>
              </a:solidFill>
            </a:endParaRPr>
          </a:p>
          <a:p>
            <a:pPr lvl="0"/>
            <a:endParaRPr lang="en-US" dirty="0">
              <a:solidFill>
                <a:srgbClr val="0070C0"/>
              </a:solidFill>
            </a:endParaRP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0"/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</a:rPr>
              <a:t>Leasehold</a:t>
            </a:r>
            <a:endParaRPr lang="en-US" sz="2800" b="1" dirty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</a:rPr>
              <a:t>Hak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</a:rPr>
              <a:t>cipta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</a:rPr>
              <a:t> (copyright)</a:t>
            </a:r>
          </a:p>
          <a:p>
            <a:pPr lvl="0"/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</a:rPr>
              <a:t>Fixem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</a:rPr>
              <a:t> term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</a:rPr>
              <a:t>franshises</a:t>
            </a:r>
            <a:endParaRPr lang="en-US" sz="2800" b="1" dirty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</a:rPr>
              <a:t>Lisensi</a:t>
            </a:r>
            <a:endParaRPr lang="en-US" sz="2800" b="1" dirty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</a:rPr>
              <a:t>Goodwi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ll</a:t>
            </a:r>
          </a:p>
          <a:p>
            <a:r>
              <a:rPr lang="en-US" sz="3200" b="1" dirty="0" err="1" smtClean="0">
                <a:solidFill>
                  <a:schemeClr val="accent2">
                    <a:lumMod val="50000"/>
                  </a:schemeClr>
                </a:solidFill>
              </a:rPr>
              <a:t>Biaya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50000"/>
                  </a:schemeClr>
                </a:solidFill>
              </a:rPr>
              <a:t>organisasi</a:t>
            </a:r>
            <a:endParaRPr lang="en-US" sz="32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endParaRPr lang="en-US" b="1" dirty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25000" lnSpcReduction="20000"/>
          </a:bodyPr>
          <a:lstStyle/>
          <a:p>
            <a:pPr lvl="0"/>
            <a:endParaRPr lang="en-US" dirty="0" smtClean="0">
              <a:solidFill>
                <a:srgbClr val="0070C0"/>
              </a:solidFill>
            </a:endParaRPr>
          </a:p>
          <a:p>
            <a:pPr lvl="0"/>
            <a:r>
              <a:rPr lang="en-US" sz="7400" dirty="0" err="1" smtClean="0">
                <a:solidFill>
                  <a:srgbClr val="0070C0"/>
                </a:solidFill>
              </a:rPr>
              <a:t>Aktiva</a:t>
            </a:r>
            <a:r>
              <a:rPr lang="en-US" sz="7400" dirty="0" smtClean="0">
                <a:solidFill>
                  <a:srgbClr val="0070C0"/>
                </a:solidFill>
              </a:rPr>
              <a:t> </a:t>
            </a:r>
            <a:r>
              <a:rPr lang="en-US" sz="7400" dirty="0" err="1" smtClean="0">
                <a:solidFill>
                  <a:srgbClr val="0070C0"/>
                </a:solidFill>
              </a:rPr>
              <a:t>tetap</a:t>
            </a:r>
            <a:r>
              <a:rPr lang="en-US" sz="7400" dirty="0" smtClean="0">
                <a:solidFill>
                  <a:srgbClr val="0070C0"/>
                </a:solidFill>
              </a:rPr>
              <a:t> yang </a:t>
            </a:r>
            <a:r>
              <a:rPr lang="en-US" sz="7400" dirty="0" err="1" smtClean="0">
                <a:solidFill>
                  <a:srgbClr val="0070C0"/>
                </a:solidFill>
              </a:rPr>
              <a:t>eksistensinya</a:t>
            </a:r>
            <a:r>
              <a:rPr lang="en-US" sz="7400" dirty="0" smtClean="0">
                <a:solidFill>
                  <a:srgbClr val="0070C0"/>
                </a:solidFill>
              </a:rPr>
              <a:t> </a:t>
            </a:r>
            <a:r>
              <a:rPr lang="en-US" sz="7400" dirty="0" err="1" smtClean="0">
                <a:solidFill>
                  <a:srgbClr val="0070C0"/>
                </a:solidFill>
              </a:rPr>
              <a:t>tidak</a:t>
            </a:r>
            <a:r>
              <a:rPr lang="en-US" sz="7400" dirty="0" smtClean="0">
                <a:solidFill>
                  <a:srgbClr val="0070C0"/>
                </a:solidFill>
              </a:rPr>
              <a:t> </a:t>
            </a:r>
            <a:r>
              <a:rPr lang="en-US" sz="7400" dirty="0" err="1" smtClean="0">
                <a:solidFill>
                  <a:srgbClr val="0070C0"/>
                </a:solidFill>
              </a:rPr>
              <a:t>dibatasi</a:t>
            </a:r>
            <a:endParaRPr lang="en-US" dirty="0">
              <a:solidFill>
                <a:srgbClr val="0070C0"/>
              </a:solidFill>
            </a:endParaRP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lvl="0"/>
            <a:r>
              <a:rPr lang="en-US" sz="2800" b="1" dirty="0" err="1" smtClean="0">
                <a:solidFill>
                  <a:srgbClr val="C00000"/>
                </a:solidFill>
              </a:rPr>
              <a:t>Merk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dan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nama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dagang</a:t>
            </a:r>
            <a:endParaRPr lang="en-US" sz="2800" b="1" dirty="0" smtClean="0">
              <a:solidFill>
                <a:srgbClr val="C00000"/>
              </a:solidFill>
            </a:endParaRPr>
          </a:p>
          <a:p>
            <a:pPr lvl="0"/>
            <a:r>
              <a:rPr lang="en-US" sz="2800" b="1" dirty="0" smtClean="0">
                <a:solidFill>
                  <a:srgbClr val="C00000"/>
                </a:solidFill>
              </a:rPr>
              <a:t>Proses </a:t>
            </a:r>
            <a:r>
              <a:rPr lang="en-US" sz="2800" b="1" dirty="0" err="1" smtClean="0">
                <a:solidFill>
                  <a:srgbClr val="C00000"/>
                </a:solidFill>
              </a:rPr>
              <a:t>atau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rumus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rahasia</a:t>
            </a:r>
            <a:endParaRPr lang="en-US" sz="2800" b="1" dirty="0" smtClean="0">
              <a:solidFill>
                <a:srgbClr val="C00000"/>
              </a:solidFill>
            </a:endParaRPr>
          </a:p>
          <a:p>
            <a:pPr lvl="0"/>
            <a:r>
              <a:rPr lang="en-US" sz="2800" b="1" dirty="0" smtClean="0">
                <a:solidFill>
                  <a:srgbClr val="C00000"/>
                </a:solidFill>
              </a:rPr>
              <a:t>Perpetual franchises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</a:rPr>
              <a:t>Perbedaan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pengujian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substantif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terhadap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aktiva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tetap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dengan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terhadap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aktiva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lancar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 algn="just"/>
            <a:r>
              <a:rPr lang="en-US" sz="3900" b="1" dirty="0" err="1" smtClean="0">
                <a:solidFill>
                  <a:schemeClr val="accent2">
                    <a:lumMod val="50000"/>
                  </a:schemeClr>
                </a:solidFill>
              </a:rPr>
              <a:t>Karena</a:t>
            </a:r>
            <a:r>
              <a:rPr lang="en-US" sz="39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900" b="1" dirty="0" err="1">
                <a:solidFill>
                  <a:schemeClr val="accent2">
                    <a:lumMod val="50000"/>
                  </a:schemeClr>
                </a:solidFill>
              </a:rPr>
              <a:t>frekensi</a:t>
            </a:r>
            <a:r>
              <a:rPr lang="en-US" sz="39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900" b="1" dirty="0" err="1">
                <a:solidFill>
                  <a:schemeClr val="accent2">
                    <a:lumMod val="50000"/>
                  </a:schemeClr>
                </a:solidFill>
              </a:rPr>
              <a:t>pembelian</a:t>
            </a:r>
            <a:r>
              <a:rPr lang="en-US" sz="39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900" b="1" dirty="0" err="1">
                <a:solidFill>
                  <a:schemeClr val="accent2">
                    <a:lumMod val="50000"/>
                  </a:schemeClr>
                </a:solidFill>
              </a:rPr>
              <a:t>aktiva</a:t>
            </a:r>
            <a:r>
              <a:rPr lang="en-US" sz="39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900" b="1" dirty="0" err="1">
                <a:solidFill>
                  <a:schemeClr val="accent2">
                    <a:lumMod val="50000"/>
                  </a:schemeClr>
                </a:solidFill>
              </a:rPr>
              <a:t>tetap</a:t>
            </a:r>
            <a:r>
              <a:rPr lang="en-US" sz="39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900" b="1" dirty="0" err="1">
                <a:solidFill>
                  <a:schemeClr val="accent2">
                    <a:lumMod val="50000"/>
                  </a:schemeClr>
                </a:solidFill>
              </a:rPr>
              <a:t>lebih</a:t>
            </a:r>
            <a:r>
              <a:rPr lang="en-US" sz="39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900" b="1" dirty="0" err="1">
                <a:solidFill>
                  <a:schemeClr val="accent2">
                    <a:lumMod val="50000"/>
                  </a:schemeClr>
                </a:solidFill>
              </a:rPr>
              <a:t>sedikit</a:t>
            </a:r>
            <a:r>
              <a:rPr lang="en-US" sz="39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900" b="1" dirty="0" err="1">
                <a:solidFill>
                  <a:schemeClr val="accent2">
                    <a:lumMod val="50000"/>
                  </a:schemeClr>
                </a:solidFill>
              </a:rPr>
              <a:t>dibanding</a:t>
            </a:r>
            <a:r>
              <a:rPr lang="en-US" sz="39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900" b="1" dirty="0" err="1">
                <a:solidFill>
                  <a:schemeClr val="accent2">
                    <a:lumMod val="50000"/>
                  </a:schemeClr>
                </a:solidFill>
              </a:rPr>
              <a:t>dengan</a:t>
            </a:r>
            <a:r>
              <a:rPr lang="en-US" sz="39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900" b="1" dirty="0" err="1">
                <a:solidFill>
                  <a:schemeClr val="accent2">
                    <a:lumMod val="50000"/>
                  </a:schemeClr>
                </a:solidFill>
              </a:rPr>
              <a:t>aktiva</a:t>
            </a:r>
            <a:r>
              <a:rPr lang="en-US" sz="39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900" b="1" dirty="0" err="1">
                <a:solidFill>
                  <a:schemeClr val="accent2">
                    <a:lumMod val="50000"/>
                  </a:schemeClr>
                </a:solidFill>
              </a:rPr>
              <a:t>lancar</a:t>
            </a:r>
            <a:endParaRPr lang="en-US" sz="3900" b="1" dirty="0">
              <a:solidFill>
                <a:schemeClr val="accent2">
                  <a:lumMod val="50000"/>
                </a:schemeClr>
              </a:solidFill>
            </a:endParaRPr>
          </a:p>
          <a:p>
            <a:pPr lvl="0" algn="just"/>
            <a:r>
              <a:rPr lang="en-US" sz="3900" b="1" dirty="0" err="1">
                <a:solidFill>
                  <a:schemeClr val="tx2"/>
                </a:solidFill>
              </a:rPr>
              <a:t>Pengaruh</a:t>
            </a:r>
            <a:r>
              <a:rPr lang="en-US" sz="3900" b="1" dirty="0">
                <a:solidFill>
                  <a:schemeClr val="tx2"/>
                </a:solidFill>
              </a:rPr>
              <a:t> cutoff </a:t>
            </a:r>
            <a:r>
              <a:rPr lang="en-US" sz="3900" b="1" dirty="0" err="1">
                <a:solidFill>
                  <a:schemeClr val="tx2"/>
                </a:solidFill>
              </a:rPr>
              <a:t>transaksi</a:t>
            </a:r>
            <a:r>
              <a:rPr lang="en-US" sz="3900" b="1" dirty="0">
                <a:solidFill>
                  <a:schemeClr val="tx2"/>
                </a:solidFill>
              </a:rPr>
              <a:t> </a:t>
            </a:r>
            <a:r>
              <a:rPr lang="en-US" sz="3900" b="1" dirty="0" err="1">
                <a:solidFill>
                  <a:schemeClr val="tx2"/>
                </a:solidFill>
              </a:rPr>
              <a:t>dengan</a:t>
            </a:r>
            <a:r>
              <a:rPr lang="en-US" sz="3900" b="1" dirty="0">
                <a:solidFill>
                  <a:schemeClr val="tx2"/>
                </a:solidFill>
              </a:rPr>
              <a:t> </a:t>
            </a:r>
            <a:r>
              <a:rPr lang="en-US" sz="3900" b="1" dirty="0" err="1">
                <a:solidFill>
                  <a:schemeClr val="tx2"/>
                </a:solidFill>
              </a:rPr>
              <a:t>aktiva</a:t>
            </a:r>
            <a:r>
              <a:rPr lang="en-US" sz="3900" b="1" dirty="0">
                <a:solidFill>
                  <a:schemeClr val="tx2"/>
                </a:solidFill>
              </a:rPr>
              <a:t> </a:t>
            </a:r>
            <a:r>
              <a:rPr lang="en-US" sz="3900" b="1" dirty="0" err="1">
                <a:solidFill>
                  <a:schemeClr val="tx2"/>
                </a:solidFill>
              </a:rPr>
              <a:t>tetap</a:t>
            </a:r>
            <a:r>
              <a:rPr lang="en-US" sz="3900" b="1" dirty="0">
                <a:solidFill>
                  <a:schemeClr val="tx2"/>
                </a:solidFill>
              </a:rPr>
              <a:t> </a:t>
            </a:r>
            <a:r>
              <a:rPr lang="en-US" sz="3900" b="1" dirty="0" err="1">
                <a:solidFill>
                  <a:schemeClr val="tx2"/>
                </a:solidFill>
              </a:rPr>
              <a:t>kedalam</a:t>
            </a:r>
            <a:r>
              <a:rPr lang="en-US" sz="3900" b="1" dirty="0">
                <a:solidFill>
                  <a:schemeClr val="tx2"/>
                </a:solidFill>
              </a:rPr>
              <a:t> </a:t>
            </a:r>
            <a:r>
              <a:rPr lang="en-US" sz="3900" b="1" dirty="0" err="1">
                <a:solidFill>
                  <a:schemeClr val="tx2"/>
                </a:solidFill>
              </a:rPr>
              <a:t>laporan</a:t>
            </a:r>
            <a:r>
              <a:rPr lang="en-US" sz="3900" b="1" dirty="0">
                <a:solidFill>
                  <a:schemeClr val="tx2"/>
                </a:solidFill>
              </a:rPr>
              <a:t> </a:t>
            </a:r>
            <a:r>
              <a:rPr lang="en-US" sz="3900" b="1" dirty="0" err="1">
                <a:solidFill>
                  <a:schemeClr val="tx2"/>
                </a:solidFill>
              </a:rPr>
              <a:t>laba</a:t>
            </a:r>
            <a:r>
              <a:rPr lang="en-US" sz="3900" b="1" dirty="0">
                <a:solidFill>
                  <a:schemeClr val="tx2"/>
                </a:solidFill>
              </a:rPr>
              <a:t> </a:t>
            </a:r>
            <a:r>
              <a:rPr lang="en-US" sz="3900" b="1" dirty="0" err="1">
                <a:solidFill>
                  <a:schemeClr val="tx2"/>
                </a:solidFill>
              </a:rPr>
              <a:t>rugi</a:t>
            </a:r>
            <a:r>
              <a:rPr lang="en-US" sz="3900" b="1" dirty="0">
                <a:solidFill>
                  <a:schemeClr val="tx2"/>
                </a:solidFill>
              </a:rPr>
              <a:t> </a:t>
            </a:r>
            <a:r>
              <a:rPr lang="en-US" sz="3900" b="1" dirty="0" err="1">
                <a:solidFill>
                  <a:schemeClr val="tx2"/>
                </a:solidFill>
              </a:rPr>
              <a:t>sangat</a:t>
            </a:r>
            <a:r>
              <a:rPr lang="en-US" sz="3900" b="1" dirty="0">
                <a:solidFill>
                  <a:schemeClr val="tx2"/>
                </a:solidFill>
              </a:rPr>
              <a:t> </a:t>
            </a:r>
            <a:r>
              <a:rPr lang="en-US" sz="3900" b="1" dirty="0" err="1">
                <a:solidFill>
                  <a:schemeClr val="tx2"/>
                </a:solidFill>
              </a:rPr>
              <a:t>sedikit</a:t>
            </a:r>
            <a:endParaRPr lang="en-US" sz="3900" b="1" dirty="0">
              <a:solidFill>
                <a:schemeClr val="tx2"/>
              </a:solidFill>
            </a:endParaRPr>
          </a:p>
          <a:p>
            <a:pPr lvl="0" algn="just"/>
            <a:r>
              <a:rPr lang="en-US" sz="3900" b="1" dirty="0" err="1">
                <a:solidFill>
                  <a:srgbClr val="7030A0"/>
                </a:solidFill>
              </a:rPr>
              <a:t>Pengujian</a:t>
            </a:r>
            <a:r>
              <a:rPr lang="en-US" sz="3900" b="1" dirty="0">
                <a:solidFill>
                  <a:srgbClr val="7030A0"/>
                </a:solidFill>
              </a:rPr>
              <a:t> </a:t>
            </a:r>
            <a:r>
              <a:rPr lang="en-US" sz="3900" b="1" dirty="0" err="1">
                <a:solidFill>
                  <a:srgbClr val="7030A0"/>
                </a:solidFill>
              </a:rPr>
              <a:t>substantif</a:t>
            </a:r>
            <a:r>
              <a:rPr lang="en-US" sz="3900" b="1" dirty="0">
                <a:solidFill>
                  <a:srgbClr val="7030A0"/>
                </a:solidFill>
              </a:rPr>
              <a:t> </a:t>
            </a:r>
            <a:r>
              <a:rPr lang="en-US" sz="3900" b="1" dirty="0" err="1">
                <a:solidFill>
                  <a:srgbClr val="7030A0"/>
                </a:solidFill>
              </a:rPr>
              <a:t>aktiva</a:t>
            </a:r>
            <a:r>
              <a:rPr lang="en-US" sz="3900" b="1" dirty="0">
                <a:solidFill>
                  <a:srgbClr val="7030A0"/>
                </a:solidFill>
              </a:rPr>
              <a:t> </a:t>
            </a:r>
            <a:r>
              <a:rPr lang="en-US" sz="3900" b="1" dirty="0" err="1">
                <a:solidFill>
                  <a:srgbClr val="7030A0"/>
                </a:solidFill>
              </a:rPr>
              <a:t>tetap</a:t>
            </a:r>
            <a:r>
              <a:rPr lang="en-US" sz="3900" b="1" dirty="0">
                <a:solidFill>
                  <a:srgbClr val="7030A0"/>
                </a:solidFill>
              </a:rPr>
              <a:t> </a:t>
            </a:r>
            <a:r>
              <a:rPr lang="en-US" sz="3900" b="1" dirty="0" err="1">
                <a:solidFill>
                  <a:srgbClr val="7030A0"/>
                </a:solidFill>
              </a:rPr>
              <a:t>dititikberatkan</a:t>
            </a:r>
            <a:r>
              <a:rPr lang="en-US" sz="3900" b="1" dirty="0">
                <a:solidFill>
                  <a:srgbClr val="7030A0"/>
                </a:solidFill>
              </a:rPr>
              <a:t> </a:t>
            </a:r>
            <a:r>
              <a:rPr lang="en-US" sz="3900" b="1" dirty="0" err="1">
                <a:solidFill>
                  <a:srgbClr val="7030A0"/>
                </a:solidFill>
              </a:rPr>
              <a:t>pada</a:t>
            </a:r>
            <a:r>
              <a:rPr lang="en-US" sz="3900" b="1" dirty="0">
                <a:solidFill>
                  <a:srgbClr val="7030A0"/>
                </a:solidFill>
              </a:rPr>
              <a:t> </a:t>
            </a:r>
            <a:r>
              <a:rPr lang="en-US" sz="3900" b="1" dirty="0" err="1">
                <a:solidFill>
                  <a:srgbClr val="7030A0"/>
                </a:solidFill>
              </a:rPr>
              <a:t>verifikasi</a:t>
            </a:r>
            <a:r>
              <a:rPr lang="en-US" sz="3900" b="1" dirty="0">
                <a:solidFill>
                  <a:srgbClr val="7030A0"/>
                </a:solidFill>
              </a:rPr>
              <a:t> </a:t>
            </a:r>
            <a:r>
              <a:rPr lang="en-US" sz="3900" b="1" dirty="0" err="1">
                <a:solidFill>
                  <a:srgbClr val="7030A0"/>
                </a:solidFill>
              </a:rPr>
              <a:t>mutasi</a:t>
            </a:r>
            <a:r>
              <a:rPr lang="en-US" sz="3900" b="1" dirty="0">
                <a:solidFill>
                  <a:srgbClr val="7030A0"/>
                </a:solidFill>
              </a:rPr>
              <a:t> </a:t>
            </a:r>
            <a:r>
              <a:rPr lang="en-US" sz="3900" b="1" dirty="0" err="1">
                <a:solidFill>
                  <a:srgbClr val="7030A0"/>
                </a:solidFill>
              </a:rPr>
              <a:t>aktiva</a:t>
            </a:r>
            <a:r>
              <a:rPr lang="en-US" sz="3900" b="1" dirty="0">
                <a:solidFill>
                  <a:srgbClr val="7030A0"/>
                </a:solidFill>
              </a:rPr>
              <a:t> </a:t>
            </a:r>
            <a:r>
              <a:rPr lang="en-US" sz="3900" b="1" dirty="0" err="1">
                <a:solidFill>
                  <a:srgbClr val="7030A0"/>
                </a:solidFill>
              </a:rPr>
              <a:t>tetap</a:t>
            </a:r>
            <a:r>
              <a:rPr lang="en-US" sz="3900" b="1" dirty="0">
                <a:solidFill>
                  <a:srgbClr val="7030A0"/>
                </a:solidFill>
              </a:rPr>
              <a:t> yang </a:t>
            </a:r>
            <a:r>
              <a:rPr lang="en-US" sz="3900" b="1" dirty="0" err="1">
                <a:solidFill>
                  <a:srgbClr val="7030A0"/>
                </a:solidFill>
              </a:rPr>
              <a:t>terjadi</a:t>
            </a:r>
            <a:r>
              <a:rPr lang="en-US" sz="3900" b="1" dirty="0">
                <a:solidFill>
                  <a:srgbClr val="7030A0"/>
                </a:solidFill>
              </a:rPr>
              <a:t> </a:t>
            </a:r>
            <a:r>
              <a:rPr lang="en-US" sz="3900" b="1" dirty="0" err="1">
                <a:solidFill>
                  <a:srgbClr val="7030A0"/>
                </a:solidFill>
              </a:rPr>
              <a:t>dalam</a:t>
            </a:r>
            <a:r>
              <a:rPr lang="en-US" sz="3900" b="1" dirty="0">
                <a:solidFill>
                  <a:srgbClr val="7030A0"/>
                </a:solidFill>
              </a:rPr>
              <a:t> </a:t>
            </a:r>
            <a:r>
              <a:rPr lang="en-US" sz="3900" b="1" dirty="0" err="1">
                <a:solidFill>
                  <a:srgbClr val="7030A0"/>
                </a:solidFill>
              </a:rPr>
              <a:t>tahun</a:t>
            </a:r>
            <a:r>
              <a:rPr lang="en-US" sz="3900" b="1" dirty="0">
                <a:solidFill>
                  <a:srgbClr val="7030A0"/>
                </a:solidFill>
              </a:rPr>
              <a:t> yang </a:t>
            </a:r>
            <a:r>
              <a:rPr lang="en-US" sz="3900" b="1" dirty="0" err="1">
                <a:solidFill>
                  <a:srgbClr val="7030A0"/>
                </a:solidFill>
              </a:rPr>
              <a:t>diperiksa</a:t>
            </a:r>
            <a:endParaRPr lang="en-US" sz="3900" b="1" dirty="0">
              <a:solidFill>
                <a:srgbClr val="7030A0"/>
              </a:solidFill>
            </a:endParaRPr>
          </a:p>
          <a:p>
            <a:pPr algn="just">
              <a:buNone/>
            </a:pPr>
            <a:r>
              <a:rPr lang="en-US" sz="3900" b="1" dirty="0">
                <a:solidFill>
                  <a:srgbClr val="7030A0"/>
                </a:solidFill>
              </a:rPr>
              <a:t> 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</a:rPr>
              <a:t>Prinsip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akuntansi</a:t>
            </a:r>
            <a:r>
              <a:rPr lang="en-US" sz="3200" b="1" dirty="0" smtClean="0">
                <a:solidFill>
                  <a:srgbClr val="FF0000"/>
                </a:solidFill>
              </a:rPr>
              <a:t> yang </a:t>
            </a:r>
            <a:r>
              <a:rPr lang="en-US" sz="3200" b="1" dirty="0" err="1" smtClean="0">
                <a:solidFill>
                  <a:srgbClr val="FF0000"/>
                </a:solidFill>
              </a:rPr>
              <a:t>lazim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dalam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penyajian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aktiva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tetap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di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neraca</a:t>
            </a:r>
            <a:r>
              <a:rPr lang="en-US" sz="3200" b="1" dirty="0" smtClean="0">
                <a:solidFill>
                  <a:srgbClr val="FF0000"/>
                </a:solidFill>
              </a:rPr>
              <a:t/>
            </a:r>
            <a:br>
              <a:rPr lang="en-US" sz="3200" b="1" dirty="0" smtClean="0">
                <a:solidFill>
                  <a:srgbClr val="FF0000"/>
                </a:solidFill>
              </a:rPr>
            </a:b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lvl="0"/>
            <a:r>
              <a:rPr lang="en-US" sz="8800" b="1" dirty="0" err="1" smtClean="0">
                <a:solidFill>
                  <a:srgbClr val="00B050"/>
                </a:solidFill>
              </a:rPr>
              <a:t>Dasar</a:t>
            </a:r>
            <a:r>
              <a:rPr lang="en-US" sz="8800" b="1" dirty="0" smtClean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penilaian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aktiva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tetap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harus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dicantumkan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dalam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neraca</a:t>
            </a:r>
            <a:endParaRPr lang="en-US" sz="8800" b="1" dirty="0">
              <a:solidFill>
                <a:srgbClr val="00B050"/>
              </a:solidFill>
            </a:endParaRPr>
          </a:p>
          <a:p>
            <a:pPr lvl="0"/>
            <a:r>
              <a:rPr lang="en-US" sz="8800" b="1" dirty="0" err="1">
                <a:solidFill>
                  <a:srgbClr val="00B050"/>
                </a:solidFill>
              </a:rPr>
              <a:t>Aktiva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tetap</a:t>
            </a:r>
            <a:r>
              <a:rPr lang="en-US" sz="8800" b="1" dirty="0">
                <a:solidFill>
                  <a:srgbClr val="00B050"/>
                </a:solidFill>
              </a:rPr>
              <a:t> yang </a:t>
            </a:r>
            <a:r>
              <a:rPr lang="en-US" sz="8800" b="1" dirty="0" err="1">
                <a:solidFill>
                  <a:srgbClr val="00B050"/>
                </a:solidFill>
              </a:rPr>
              <a:t>dijamninkan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harus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dijelaskan</a:t>
            </a:r>
            <a:endParaRPr lang="en-US" sz="8800" b="1" dirty="0">
              <a:solidFill>
                <a:srgbClr val="00B050"/>
              </a:solidFill>
            </a:endParaRPr>
          </a:p>
          <a:p>
            <a:pPr lvl="0"/>
            <a:r>
              <a:rPr lang="en-US" sz="8800" b="1" dirty="0" err="1">
                <a:solidFill>
                  <a:srgbClr val="0070C0"/>
                </a:solidFill>
              </a:rPr>
              <a:t>Jumlah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akumulasi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depresiasi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dan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biaya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depresiasi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untuk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tahun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kini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harus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ditunjukkan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dalam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laporan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keuangan</a:t>
            </a:r>
            <a:endParaRPr lang="en-US" sz="8800" b="1" dirty="0">
              <a:solidFill>
                <a:srgbClr val="0070C0"/>
              </a:solidFill>
            </a:endParaRPr>
          </a:p>
          <a:p>
            <a:pPr lvl="0"/>
            <a:r>
              <a:rPr lang="en-US" sz="8800" b="1" dirty="0" err="1">
                <a:solidFill>
                  <a:srgbClr val="0070C0"/>
                </a:solidFill>
              </a:rPr>
              <a:t>Metode</a:t>
            </a:r>
            <a:r>
              <a:rPr lang="en-US" sz="8800" b="1" dirty="0">
                <a:solidFill>
                  <a:srgbClr val="0070C0"/>
                </a:solidFill>
              </a:rPr>
              <a:t> yang </a:t>
            </a:r>
            <a:r>
              <a:rPr lang="en-US" sz="8800" b="1" dirty="0" err="1">
                <a:solidFill>
                  <a:srgbClr val="0070C0"/>
                </a:solidFill>
              </a:rPr>
              <a:t>digunakan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dalam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penghitungan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depresiasi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golongan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besar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aktiva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tetap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harus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diungkapkan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dalam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laporan</a:t>
            </a:r>
            <a:r>
              <a:rPr lang="en-US" sz="8800" b="1" dirty="0">
                <a:solidFill>
                  <a:srgbClr val="0070C0"/>
                </a:solidFill>
              </a:rPr>
              <a:t> </a:t>
            </a:r>
            <a:r>
              <a:rPr lang="en-US" sz="8800" b="1" dirty="0" err="1">
                <a:solidFill>
                  <a:srgbClr val="0070C0"/>
                </a:solidFill>
              </a:rPr>
              <a:t>keuangan</a:t>
            </a:r>
            <a:endParaRPr lang="en-US" sz="8800" b="1" dirty="0">
              <a:solidFill>
                <a:srgbClr val="0070C0"/>
              </a:solidFill>
            </a:endParaRPr>
          </a:p>
          <a:p>
            <a:pPr lvl="0"/>
            <a:r>
              <a:rPr lang="en-US" sz="8800" b="1" dirty="0" err="1">
                <a:solidFill>
                  <a:srgbClr val="C00000"/>
                </a:solidFill>
              </a:rPr>
              <a:t>Aktiva</a:t>
            </a:r>
            <a:r>
              <a:rPr lang="en-US" sz="8800" b="1" dirty="0">
                <a:solidFill>
                  <a:srgbClr val="C00000"/>
                </a:solidFill>
              </a:rPr>
              <a:t> </a:t>
            </a:r>
            <a:r>
              <a:rPr lang="en-US" sz="8800" b="1" dirty="0" err="1">
                <a:solidFill>
                  <a:srgbClr val="C00000"/>
                </a:solidFill>
              </a:rPr>
              <a:t>tetap</a:t>
            </a:r>
            <a:r>
              <a:rPr lang="en-US" sz="8800" b="1" dirty="0">
                <a:solidFill>
                  <a:srgbClr val="C00000"/>
                </a:solidFill>
              </a:rPr>
              <a:t> yang </a:t>
            </a:r>
            <a:r>
              <a:rPr lang="en-US" sz="8800" b="1" dirty="0" err="1">
                <a:solidFill>
                  <a:srgbClr val="C00000"/>
                </a:solidFill>
              </a:rPr>
              <a:t>telah</a:t>
            </a:r>
            <a:r>
              <a:rPr lang="en-US" sz="8800" b="1" dirty="0">
                <a:solidFill>
                  <a:srgbClr val="C00000"/>
                </a:solidFill>
              </a:rPr>
              <a:t> </a:t>
            </a:r>
            <a:r>
              <a:rPr lang="en-US" sz="8800" b="1" dirty="0" err="1">
                <a:solidFill>
                  <a:srgbClr val="C00000"/>
                </a:solidFill>
              </a:rPr>
              <a:t>habis</a:t>
            </a:r>
            <a:r>
              <a:rPr lang="en-US" sz="8800" b="1" dirty="0">
                <a:solidFill>
                  <a:srgbClr val="C00000"/>
                </a:solidFill>
              </a:rPr>
              <a:t> </a:t>
            </a:r>
            <a:r>
              <a:rPr lang="en-US" sz="8800" b="1" dirty="0" err="1">
                <a:solidFill>
                  <a:srgbClr val="C00000"/>
                </a:solidFill>
              </a:rPr>
              <a:t>didepresiasi</a:t>
            </a:r>
            <a:r>
              <a:rPr lang="en-US" sz="8800" b="1" dirty="0">
                <a:solidFill>
                  <a:srgbClr val="C00000"/>
                </a:solidFill>
              </a:rPr>
              <a:t> </a:t>
            </a:r>
            <a:r>
              <a:rPr lang="en-US" sz="8800" b="1" dirty="0" err="1">
                <a:solidFill>
                  <a:srgbClr val="C00000"/>
                </a:solidFill>
              </a:rPr>
              <a:t>namun</a:t>
            </a:r>
            <a:r>
              <a:rPr lang="en-US" sz="8800" b="1" dirty="0">
                <a:solidFill>
                  <a:srgbClr val="C00000"/>
                </a:solidFill>
              </a:rPr>
              <a:t> </a:t>
            </a:r>
            <a:r>
              <a:rPr lang="en-US" sz="8800" b="1" dirty="0" err="1">
                <a:solidFill>
                  <a:srgbClr val="C00000"/>
                </a:solidFill>
              </a:rPr>
              <a:t>masih</a:t>
            </a:r>
            <a:r>
              <a:rPr lang="en-US" sz="8800" b="1" dirty="0">
                <a:solidFill>
                  <a:srgbClr val="C00000"/>
                </a:solidFill>
              </a:rPr>
              <a:t> </a:t>
            </a:r>
            <a:r>
              <a:rPr lang="en-US" sz="8800" b="1" dirty="0" err="1">
                <a:solidFill>
                  <a:srgbClr val="C00000"/>
                </a:solidFill>
              </a:rPr>
              <a:t>digunkan</a:t>
            </a:r>
            <a:r>
              <a:rPr lang="en-US" sz="8800" b="1" dirty="0">
                <a:solidFill>
                  <a:srgbClr val="C00000"/>
                </a:solidFill>
              </a:rPr>
              <a:t> </a:t>
            </a:r>
            <a:r>
              <a:rPr lang="en-US" sz="8800" b="1" dirty="0" err="1">
                <a:solidFill>
                  <a:srgbClr val="C00000"/>
                </a:solidFill>
              </a:rPr>
              <a:t>untuk</a:t>
            </a:r>
            <a:r>
              <a:rPr lang="en-US" sz="8800" b="1" dirty="0">
                <a:solidFill>
                  <a:srgbClr val="C00000"/>
                </a:solidFill>
              </a:rPr>
              <a:t> </a:t>
            </a:r>
            <a:r>
              <a:rPr lang="en-US" sz="8800" b="1" dirty="0" err="1">
                <a:solidFill>
                  <a:srgbClr val="C00000"/>
                </a:solidFill>
              </a:rPr>
              <a:t>beroperasi</a:t>
            </a:r>
            <a:r>
              <a:rPr lang="en-US" sz="8800" b="1" dirty="0">
                <a:solidFill>
                  <a:srgbClr val="C00000"/>
                </a:solidFill>
              </a:rPr>
              <a:t>, </a:t>
            </a:r>
            <a:r>
              <a:rPr lang="en-US" sz="8800" b="1" dirty="0" err="1">
                <a:solidFill>
                  <a:srgbClr val="C00000"/>
                </a:solidFill>
              </a:rPr>
              <a:t>jika</a:t>
            </a:r>
            <a:r>
              <a:rPr lang="en-US" sz="8800" b="1" dirty="0">
                <a:solidFill>
                  <a:srgbClr val="C00000"/>
                </a:solidFill>
              </a:rPr>
              <a:t> </a:t>
            </a:r>
            <a:r>
              <a:rPr lang="en-US" sz="8800" b="1" dirty="0" err="1">
                <a:solidFill>
                  <a:srgbClr val="C00000"/>
                </a:solidFill>
              </a:rPr>
              <a:t>jumlahnya</a:t>
            </a:r>
            <a:r>
              <a:rPr lang="en-US" sz="8800" b="1" dirty="0">
                <a:solidFill>
                  <a:srgbClr val="C00000"/>
                </a:solidFill>
              </a:rPr>
              <a:t> material </a:t>
            </a:r>
            <a:r>
              <a:rPr lang="en-US" sz="8800" b="1" dirty="0" err="1">
                <a:solidFill>
                  <a:srgbClr val="C00000"/>
                </a:solidFill>
              </a:rPr>
              <a:t>harus</a:t>
            </a:r>
            <a:r>
              <a:rPr lang="en-US" sz="8800" b="1" dirty="0">
                <a:solidFill>
                  <a:srgbClr val="C00000"/>
                </a:solidFill>
              </a:rPr>
              <a:t> </a:t>
            </a:r>
            <a:r>
              <a:rPr lang="en-US" sz="8800" b="1" dirty="0" err="1">
                <a:solidFill>
                  <a:srgbClr val="C00000"/>
                </a:solidFill>
              </a:rPr>
              <a:t>dijelaskan</a:t>
            </a:r>
            <a:endParaRPr lang="en-US" sz="8800" b="1" dirty="0">
              <a:solidFill>
                <a:srgbClr val="C00000"/>
              </a:solidFill>
            </a:endParaRPr>
          </a:p>
          <a:p>
            <a:pPr lvl="0"/>
            <a:r>
              <a:rPr lang="en-US" sz="8800" b="1" dirty="0" err="1">
                <a:solidFill>
                  <a:srgbClr val="C00000"/>
                </a:solidFill>
              </a:rPr>
              <a:t>Aktiva</a:t>
            </a:r>
            <a:r>
              <a:rPr lang="en-US" sz="8800" b="1" dirty="0">
                <a:solidFill>
                  <a:srgbClr val="C00000"/>
                </a:solidFill>
              </a:rPr>
              <a:t> </a:t>
            </a:r>
            <a:r>
              <a:rPr lang="en-US" sz="8800" b="1" dirty="0" err="1">
                <a:solidFill>
                  <a:srgbClr val="C00000"/>
                </a:solidFill>
              </a:rPr>
              <a:t>tetap</a:t>
            </a:r>
            <a:r>
              <a:rPr lang="en-US" sz="8800" b="1" dirty="0">
                <a:solidFill>
                  <a:srgbClr val="C00000"/>
                </a:solidFill>
              </a:rPr>
              <a:t> </a:t>
            </a:r>
            <a:r>
              <a:rPr lang="en-US" sz="8800" b="1" dirty="0" err="1">
                <a:solidFill>
                  <a:srgbClr val="C00000"/>
                </a:solidFill>
              </a:rPr>
              <a:t>tidak</a:t>
            </a:r>
            <a:r>
              <a:rPr lang="en-US" sz="8800" b="1" dirty="0">
                <a:solidFill>
                  <a:srgbClr val="C00000"/>
                </a:solidFill>
              </a:rPr>
              <a:t> </a:t>
            </a:r>
            <a:r>
              <a:rPr lang="en-US" sz="8800" b="1" dirty="0" err="1">
                <a:solidFill>
                  <a:srgbClr val="C00000"/>
                </a:solidFill>
              </a:rPr>
              <a:t>erwujud</a:t>
            </a:r>
            <a:r>
              <a:rPr lang="en-US" sz="8800" b="1" dirty="0">
                <a:solidFill>
                  <a:srgbClr val="C00000"/>
                </a:solidFill>
              </a:rPr>
              <a:t> </a:t>
            </a:r>
            <a:r>
              <a:rPr lang="en-US" sz="8800" b="1" dirty="0" err="1">
                <a:solidFill>
                  <a:srgbClr val="C00000"/>
                </a:solidFill>
              </a:rPr>
              <a:t>harus</a:t>
            </a:r>
            <a:r>
              <a:rPr lang="en-US" sz="8800" b="1" dirty="0">
                <a:solidFill>
                  <a:srgbClr val="C00000"/>
                </a:solidFill>
              </a:rPr>
              <a:t> </a:t>
            </a:r>
            <a:r>
              <a:rPr lang="en-US" sz="8800" b="1" dirty="0" err="1">
                <a:solidFill>
                  <a:srgbClr val="C00000"/>
                </a:solidFill>
              </a:rPr>
              <a:t>disajikan</a:t>
            </a:r>
            <a:r>
              <a:rPr lang="en-US" sz="8800" b="1" dirty="0">
                <a:solidFill>
                  <a:srgbClr val="C00000"/>
                </a:solidFill>
              </a:rPr>
              <a:t> </a:t>
            </a:r>
            <a:r>
              <a:rPr lang="en-US" sz="8800" b="1" dirty="0" err="1">
                <a:solidFill>
                  <a:srgbClr val="C00000"/>
                </a:solidFill>
              </a:rPr>
              <a:t>secara</a:t>
            </a:r>
            <a:r>
              <a:rPr lang="en-US" sz="8800" b="1" dirty="0">
                <a:solidFill>
                  <a:srgbClr val="C00000"/>
                </a:solidFill>
              </a:rPr>
              <a:t> </a:t>
            </a:r>
            <a:r>
              <a:rPr lang="en-US" sz="8800" b="1" dirty="0" err="1">
                <a:solidFill>
                  <a:srgbClr val="C00000"/>
                </a:solidFill>
              </a:rPr>
              <a:t>terpisah</a:t>
            </a:r>
            <a:r>
              <a:rPr lang="en-US" sz="8800" b="1" dirty="0">
                <a:solidFill>
                  <a:srgbClr val="C00000"/>
                </a:solidFill>
              </a:rPr>
              <a:t> </a:t>
            </a:r>
            <a:r>
              <a:rPr lang="en-US" sz="8800" b="1" dirty="0" err="1">
                <a:solidFill>
                  <a:srgbClr val="C00000"/>
                </a:solidFill>
              </a:rPr>
              <a:t>dalam</a:t>
            </a:r>
            <a:r>
              <a:rPr lang="en-US" sz="8800" b="1" dirty="0">
                <a:solidFill>
                  <a:srgbClr val="C00000"/>
                </a:solidFill>
              </a:rPr>
              <a:t> </a:t>
            </a:r>
            <a:r>
              <a:rPr lang="en-US" sz="8800" b="1" dirty="0" err="1">
                <a:solidFill>
                  <a:srgbClr val="C00000"/>
                </a:solidFill>
              </a:rPr>
              <a:t>neraca</a:t>
            </a:r>
            <a:endParaRPr lang="en-US" sz="8800" b="1" dirty="0">
              <a:solidFill>
                <a:srgbClr val="C00000"/>
              </a:solidFill>
            </a:endParaRPr>
          </a:p>
          <a:p>
            <a:pPr lvl="0"/>
            <a:r>
              <a:rPr lang="en-US" sz="8800" b="1" dirty="0" err="1">
                <a:solidFill>
                  <a:srgbClr val="00B050"/>
                </a:solidFill>
              </a:rPr>
              <a:t>Dasar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penilaian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aktiva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tetap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tidak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berwujud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harus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disebutkan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dan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metode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amortisasinya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harus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dijelaskan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dalam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laporan</a:t>
            </a:r>
            <a:r>
              <a:rPr lang="en-US" sz="8800" b="1" dirty="0">
                <a:solidFill>
                  <a:srgbClr val="00B050"/>
                </a:solidFill>
              </a:rPr>
              <a:t> </a:t>
            </a:r>
            <a:r>
              <a:rPr lang="en-US" sz="8800" b="1" dirty="0" err="1">
                <a:solidFill>
                  <a:srgbClr val="00B050"/>
                </a:solidFill>
              </a:rPr>
              <a:t>keuangan</a:t>
            </a:r>
            <a:endParaRPr lang="en-US" sz="8800" b="1" dirty="0">
              <a:solidFill>
                <a:srgbClr val="00B050"/>
              </a:solidFill>
            </a:endParaRPr>
          </a:p>
          <a:p>
            <a:endParaRPr lang="en-US" sz="7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dirty="0" err="1" smtClean="0">
                <a:solidFill>
                  <a:srgbClr val="FF0000"/>
                </a:solidFill>
              </a:rPr>
              <a:t>Deskripsi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Investasi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/>
              <a:t>penanaman</a:t>
            </a:r>
            <a:r>
              <a:rPr lang="en-US" dirty="0"/>
              <a:t> </a:t>
            </a:r>
            <a:r>
              <a:rPr lang="en-US" dirty="0" err="1"/>
              <a:t>uang</a:t>
            </a:r>
            <a:r>
              <a:rPr lang="en-US" dirty="0"/>
              <a:t> </a:t>
            </a:r>
            <a:r>
              <a:rPr lang="en-US" dirty="0" err="1"/>
              <a:t>diluar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y </a:t>
            </a:r>
            <a:r>
              <a:rPr lang="en-US" dirty="0" err="1"/>
              <a:t>ang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surat</a:t>
            </a:r>
            <a:r>
              <a:rPr lang="en-US" dirty="0"/>
              <a:t> </a:t>
            </a:r>
            <a:r>
              <a:rPr lang="en-US" dirty="0" err="1"/>
              <a:t>berharga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aktiva</a:t>
            </a:r>
            <a:r>
              <a:rPr lang="en-US" dirty="0"/>
              <a:t> lain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produktif</a:t>
            </a:r>
            <a:r>
              <a:rPr lang="en-US" dirty="0"/>
              <a:t> </a:t>
            </a:r>
            <a:r>
              <a:rPr lang="en-US" dirty="0" err="1"/>
              <a:t>perusahaan</a:t>
            </a:r>
            <a:endParaRPr lang="en-US" b="1" dirty="0"/>
          </a:p>
          <a:p>
            <a:pPr algn="just"/>
            <a:r>
              <a:rPr lang="en-US" dirty="0" err="1"/>
              <a:t>Investasi</a:t>
            </a:r>
            <a:r>
              <a:rPr lang="en-US" dirty="0"/>
              <a:t> </a:t>
            </a:r>
            <a:r>
              <a:rPr lang="en-US" dirty="0" err="1"/>
              <a:t>jangka</a:t>
            </a:r>
            <a:r>
              <a:rPr lang="en-US" dirty="0"/>
              <a:t> </a:t>
            </a:r>
            <a:r>
              <a:rPr lang="en-US" dirty="0" err="1"/>
              <a:t>pendek</a:t>
            </a:r>
            <a:r>
              <a:rPr lang="en-US" dirty="0"/>
              <a:t>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surat</a:t>
            </a:r>
            <a:r>
              <a:rPr lang="en-US" dirty="0"/>
              <a:t> </a:t>
            </a:r>
            <a:r>
              <a:rPr lang="en-US" dirty="0" err="1"/>
              <a:t>berharga</a:t>
            </a:r>
            <a:r>
              <a:rPr lang="en-US" dirty="0"/>
              <a:t> yang </a:t>
            </a:r>
            <a:r>
              <a:rPr lang="en-US" dirty="0" err="1"/>
              <a:t>harga</a:t>
            </a:r>
            <a:r>
              <a:rPr lang="en-US" dirty="0"/>
              <a:t> </a:t>
            </a:r>
            <a:r>
              <a:rPr lang="en-US" dirty="0" err="1"/>
              <a:t>pasarnya</a:t>
            </a:r>
            <a:r>
              <a:rPr lang="en-US" dirty="0"/>
              <a:t> </a:t>
            </a:r>
            <a:r>
              <a:rPr lang="en-US" dirty="0" err="1"/>
              <a:t>relatif</a:t>
            </a:r>
            <a:r>
              <a:rPr lang="en-US" dirty="0"/>
              <a:t> </a:t>
            </a:r>
            <a:r>
              <a:rPr lang="en-US" dirty="0" err="1"/>
              <a:t>stabil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pembelian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menanamkan</a:t>
            </a:r>
            <a:r>
              <a:rPr lang="en-US" dirty="0"/>
              <a:t> </a:t>
            </a:r>
            <a:r>
              <a:rPr lang="en-US" dirty="0" err="1"/>
              <a:t>kas</a:t>
            </a:r>
            <a:r>
              <a:rPr lang="en-US" dirty="0"/>
              <a:t> yang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sementara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terpakai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, </a:t>
            </a:r>
            <a:r>
              <a:rPr lang="en-US" dirty="0" err="1"/>
              <a:t>sedangkan</a:t>
            </a:r>
            <a:endParaRPr lang="en-US" b="1" dirty="0"/>
          </a:p>
          <a:p>
            <a:pPr algn="just"/>
            <a:r>
              <a:rPr lang="en-US" dirty="0" err="1"/>
              <a:t>Investasi</a:t>
            </a:r>
            <a:r>
              <a:rPr lang="en-US" dirty="0"/>
              <a:t> </a:t>
            </a:r>
            <a:r>
              <a:rPr lang="en-US" dirty="0" err="1"/>
              <a:t>jangka</a:t>
            </a:r>
            <a:r>
              <a:rPr lang="en-US" dirty="0"/>
              <a:t> </a:t>
            </a:r>
            <a:r>
              <a:rPr lang="en-US" dirty="0" err="1"/>
              <a:t>panjang</a:t>
            </a:r>
            <a:r>
              <a:rPr lang="en-US" dirty="0"/>
              <a:t>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surat</a:t>
            </a:r>
            <a:r>
              <a:rPr lang="en-US" dirty="0"/>
              <a:t> </a:t>
            </a:r>
            <a:r>
              <a:rPr lang="en-US" dirty="0" err="1"/>
              <a:t>berharga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memperoleh</a:t>
            </a:r>
            <a:r>
              <a:rPr lang="en-US" dirty="0"/>
              <a:t> </a:t>
            </a:r>
            <a:r>
              <a:rPr lang="en-US" dirty="0" err="1"/>
              <a:t>pendapatan</a:t>
            </a:r>
            <a:r>
              <a:rPr lang="en-US" dirty="0"/>
              <a:t> </a:t>
            </a:r>
            <a:r>
              <a:rPr lang="en-US" dirty="0" err="1"/>
              <a:t>bunga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 smtClean="0"/>
              <a:t>dividen</a:t>
            </a:r>
            <a:r>
              <a:rPr lang="en-US" dirty="0" smtClean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jangka</a:t>
            </a:r>
            <a:r>
              <a:rPr lang="en-US" dirty="0"/>
              <a:t> </a:t>
            </a:r>
            <a:r>
              <a:rPr lang="en-US" dirty="0" err="1"/>
              <a:t>panjang</a:t>
            </a:r>
            <a:endParaRPr lang="en-US" b="1" dirty="0"/>
          </a:p>
          <a:p>
            <a:pPr algn="just">
              <a:buNone/>
            </a:pPr>
            <a:endParaRPr lang="en-US" dirty="0"/>
          </a:p>
        </p:txBody>
      </p:sp>
    </p:spTree>
  </p:cSld>
  <p:clrMapOvr>
    <a:masterClrMapping/>
  </p:clrMapOvr>
  <p:transition>
    <p:cover dir="r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Tujuan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pengujian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substantif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terhatap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aktiva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tetap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 algn="just"/>
            <a:r>
              <a:rPr lang="en-US" b="1" dirty="0" err="1" smtClean="0"/>
              <a:t>Memperoleh</a:t>
            </a:r>
            <a:r>
              <a:rPr lang="en-US" b="1" dirty="0" smtClean="0"/>
              <a:t> </a:t>
            </a:r>
            <a:r>
              <a:rPr lang="en-US" b="1" dirty="0" err="1"/>
              <a:t>keyakinan</a:t>
            </a:r>
            <a:r>
              <a:rPr lang="en-US" b="1" dirty="0"/>
              <a:t> </a:t>
            </a:r>
            <a:r>
              <a:rPr lang="en-US" b="1" dirty="0" err="1"/>
              <a:t>tentang</a:t>
            </a:r>
            <a:r>
              <a:rPr lang="en-US" b="1" dirty="0"/>
              <a:t> </a:t>
            </a:r>
            <a:r>
              <a:rPr lang="en-US" b="1" dirty="0" err="1">
                <a:solidFill>
                  <a:srgbClr val="C00000"/>
                </a:solidFill>
              </a:rPr>
              <a:t>keandalan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catatan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akuntansi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/>
              <a:t>yang </a:t>
            </a:r>
            <a:r>
              <a:rPr lang="en-US" b="1" dirty="0" err="1"/>
              <a:t>bersangkutan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aktiva</a:t>
            </a:r>
            <a:r>
              <a:rPr lang="en-US" b="1" dirty="0"/>
              <a:t> </a:t>
            </a:r>
            <a:r>
              <a:rPr lang="en-US" b="1" dirty="0" err="1"/>
              <a:t>tetap</a:t>
            </a:r>
            <a:endParaRPr lang="en-US" b="1" dirty="0"/>
          </a:p>
          <a:p>
            <a:pPr lvl="0" algn="just"/>
            <a:r>
              <a:rPr lang="en-US" b="1" dirty="0" err="1"/>
              <a:t>Membuktikan</a:t>
            </a:r>
            <a:r>
              <a:rPr lang="en-US" b="1" dirty="0"/>
              <a:t> </a:t>
            </a:r>
            <a:r>
              <a:rPr lang="en-US" b="1" dirty="0" err="1">
                <a:solidFill>
                  <a:srgbClr val="C00000"/>
                </a:solidFill>
              </a:rPr>
              <a:t>eksistensi</a:t>
            </a:r>
            <a:r>
              <a:rPr lang="en-US" b="1" dirty="0"/>
              <a:t> </a:t>
            </a:r>
            <a:r>
              <a:rPr lang="en-US" b="1" dirty="0" err="1"/>
              <a:t>aktiva</a:t>
            </a:r>
            <a:r>
              <a:rPr lang="en-US" b="1" dirty="0"/>
              <a:t> </a:t>
            </a:r>
            <a:r>
              <a:rPr lang="en-US" b="1" dirty="0" err="1"/>
              <a:t>tetap</a:t>
            </a:r>
            <a:r>
              <a:rPr lang="en-US" b="1" dirty="0"/>
              <a:t> yang </a:t>
            </a:r>
            <a:r>
              <a:rPr lang="en-US" b="1" dirty="0" err="1"/>
              <a:t>dicantumkan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neraca</a:t>
            </a:r>
            <a:endParaRPr lang="en-US" b="1" dirty="0"/>
          </a:p>
          <a:p>
            <a:pPr lvl="0" algn="just"/>
            <a:r>
              <a:rPr lang="en-US" b="1" dirty="0" err="1"/>
              <a:t>Membuktikan</a:t>
            </a:r>
            <a:r>
              <a:rPr lang="en-US" b="1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hak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pemilikan</a:t>
            </a:r>
            <a:r>
              <a:rPr lang="en-US" b="1" dirty="0"/>
              <a:t> </a:t>
            </a:r>
            <a:r>
              <a:rPr lang="en-US" b="1" dirty="0" err="1"/>
              <a:t>klien</a:t>
            </a:r>
            <a:r>
              <a:rPr lang="en-US" b="1" dirty="0"/>
              <a:t> </a:t>
            </a:r>
            <a:r>
              <a:rPr lang="en-US" b="1" dirty="0" err="1"/>
              <a:t>atas</a:t>
            </a:r>
            <a:r>
              <a:rPr lang="en-US" b="1" dirty="0"/>
              <a:t> </a:t>
            </a:r>
            <a:r>
              <a:rPr lang="en-US" b="1" dirty="0" err="1"/>
              <a:t>aktiva</a:t>
            </a:r>
            <a:r>
              <a:rPr lang="en-US" b="1" dirty="0"/>
              <a:t> </a:t>
            </a:r>
            <a:r>
              <a:rPr lang="en-US" b="1" dirty="0" err="1"/>
              <a:t>tetap</a:t>
            </a:r>
            <a:r>
              <a:rPr lang="en-US" b="1" dirty="0"/>
              <a:t> yang </a:t>
            </a:r>
            <a:r>
              <a:rPr lang="en-US" b="1" dirty="0" err="1"/>
              <a:t>dicantumkan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neraca</a:t>
            </a:r>
            <a:endParaRPr lang="en-US" b="1" dirty="0"/>
          </a:p>
          <a:p>
            <a:pPr lvl="0" algn="just"/>
            <a:r>
              <a:rPr lang="en-US" b="1" dirty="0" err="1"/>
              <a:t>Membuktikan</a:t>
            </a:r>
            <a:r>
              <a:rPr lang="en-US" b="1" dirty="0"/>
              <a:t> </a:t>
            </a:r>
            <a:r>
              <a:rPr lang="en-US" b="1" dirty="0" err="1"/>
              <a:t>ketepatan</a:t>
            </a:r>
            <a:r>
              <a:rPr lang="en-US" b="1" dirty="0"/>
              <a:t> </a:t>
            </a:r>
            <a:r>
              <a:rPr lang="en-US" b="1" dirty="0">
                <a:solidFill>
                  <a:srgbClr val="FF0000"/>
                </a:solidFill>
              </a:rPr>
              <a:t>cutoff</a:t>
            </a:r>
            <a:r>
              <a:rPr lang="en-US" b="1" dirty="0"/>
              <a:t> </a:t>
            </a:r>
            <a:r>
              <a:rPr lang="en-US" b="1" dirty="0" err="1"/>
              <a:t>transaksi</a:t>
            </a:r>
            <a:r>
              <a:rPr lang="en-US" b="1" dirty="0"/>
              <a:t> yang </a:t>
            </a:r>
            <a:r>
              <a:rPr lang="en-US" b="1" dirty="0" err="1"/>
              <a:t>bersangkutan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aktiva</a:t>
            </a:r>
            <a:r>
              <a:rPr lang="en-US" b="1" dirty="0"/>
              <a:t> </a:t>
            </a:r>
            <a:r>
              <a:rPr lang="en-US" b="1" dirty="0" err="1"/>
              <a:t>tetap</a:t>
            </a:r>
            <a:endParaRPr lang="en-US" b="1" dirty="0"/>
          </a:p>
          <a:p>
            <a:pPr lvl="0" algn="just"/>
            <a:r>
              <a:rPr lang="en-US" b="1" dirty="0" err="1"/>
              <a:t>Membuktikan</a:t>
            </a:r>
            <a:r>
              <a:rPr lang="en-US" b="1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kewajaran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penilaian</a:t>
            </a:r>
            <a:r>
              <a:rPr lang="en-US" b="1" dirty="0"/>
              <a:t> </a:t>
            </a:r>
            <a:r>
              <a:rPr lang="en-US" b="1" dirty="0" err="1"/>
              <a:t>aktiva</a:t>
            </a:r>
            <a:r>
              <a:rPr lang="en-US" b="1" dirty="0"/>
              <a:t> </a:t>
            </a:r>
            <a:r>
              <a:rPr lang="en-US" b="1" dirty="0" err="1"/>
              <a:t>tetap</a:t>
            </a:r>
            <a:r>
              <a:rPr lang="en-US" b="1" dirty="0"/>
              <a:t> yang </a:t>
            </a:r>
            <a:r>
              <a:rPr lang="en-US" b="1" dirty="0" err="1"/>
              <a:t>dicantumkan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neraca</a:t>
            </a:r>
            <a:r>
              <a:rPr lang="en-US" b="1" dirty="0"/>
              <a:t>]</a:t>
            </a:r>
          </a:p>
          <a:p>
            <a:pPr lvl="0" algn="just"/>
            <a:r>
              <a:rPr lang="en-US" b="1" dirty="0" err="1"/>
              <a:t>Membuktikan</a:t>
            </a:r>
            <a:r>
              <a:rPr lang="en-US" b="1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kewajaran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penyajian</a:t>
            </a:r>
            <a:r>
              <a:rPr lang="en-US" b="1" dirty="0"/>
              <a:t> </a:t>
            </a:r>
            <a:r>
              <a:rPr lang="en-US" b="1" dirty="0" err="1"/>
              <a:t>aktiva</a:t>
            </a:r>
            <a:r>
              <a:rPr lang="en-US" b="1" dirty="0"/>
              <a:t> </a:t>
            </a:r>
            <a:r>
              <a:rPr lang="en-US" b="1" dirty="0" err="1"/>
              <a:t>tetap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neraca</a:t>
            </a:r>
            <a:endParaRPr lang="en-US" b="1" dirty="0"/>
          </a:p>
          <a:p>
            <a:pPr marL="0" indent="0" algn="just">
              <a:buNone/>
            </a:pPr>
            <a:r>
              <a:rPr lang="en-US" b="1" dirty="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Program </a:t>
            </a:r>
            <a:r>
              <a:rPr lang="en-US" sz="4000" b="1" dirty="0" err="1">
                <a:solidFill>
                  <a:srgbClr val="FF0000"/>
                </a:solidFill>
              </a:rPr>
              <a:t>pengujian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substantif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terhadap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aktiva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tetap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err="1">
                <a:solidFill>
                  <a:srgbClr val="00B050"/>
                </a:solidFill>
              </a:rPr>
              <a:t>Rekonsiliasi</a:t>
            </a:r>
            <a:endParaRPr lang="en-US" b="1" dirty="0">
              <a:solidFill>
                <a:srgbClr val="00B050"/>
              </a:solidFill>
            </a:endParaRPr>
          </a:p>
          <a:p>
            <a:pPr lvl="0"/>
            <a:r>
              <a:rPr lang="en-US" b="1" dirty="0" err="1">
                <a:solidFill>
                  <a:srgbClr val="7030A0"/>
                </a:solidFill>
              </a:rPr>
              <a:t>Usut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saldo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aktiva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tetap</a:t>
            </a:r>
            <a:r>
              <a:rPr lang="en-US" b="1" dirty="0">
                <a:solidFill>
                  <a:srgbClr val="7030A0"/>
                </a:solidFill>
              </a:rPr>
              <a:t> yang </a:t>
            </a:r>
            <a:r>
              <a:rPr lang="en-US" b="1" dirty="0" err="1">
                <a:solidFill>
                  <a:srgbClr val="7030A0"/>
                </a:solidFill>
              </a:rPr>
              <a:t>tercantum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dalam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nerada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ke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saldo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rekening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aktiva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tetap</a:t>
            </a:r>
            <a:r>
              <a:rPr lang="en-US" b="1" dirty="0">
                <a:solidFill>
                  <a:srgbClr val="7030A0"/>
                </a:solidFill>
              </a:rPr>
              <a:t>  yang </a:t>
            </a:r>
            <a:r>
              <a:rPr lang="en-US" b="1" dirty="0" err="1">
                <a:solidFill>
                  <a:srgbClr val="7030A0"/>
                </a:solidFill>
              </a:rPr>
              <a:t>bersangkutan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dalam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buku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besar</a:t>
            </a:r>
            <a:endParaRPr lang="en-US" b="1" dirty="0">
              <a:solidFill>
                <a:srgbClr val="7030A0"/>
              </a:solidFill>
            </a:endParaRPr>
          </a:p>
          <a:p>
            <a:pPr lvl="0"/>
            <a:r>
              <a:rPr lang="en-US" b="1" dirty="0" err="1">
                <a:solidFill>
                  <a:srgbClr val="7030A0"/>
                </a:solidFill>
              </a:rPr>
              <a:t>Hitung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kembali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saldo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rekening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aktiva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tetap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dalam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buku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besar</a:t>
            </a:r>
            <a:endParaRPr lang="en-US" b="1" dirty="0">
              <a:solidFill>
                <a:srgbClr val="7030A0"/>
              </a:solidFill>
            </a:endParaRPr>
          </a:p>
          <a:p>
            <a:pPr lvl="0"/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Usut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posting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pendebitan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dan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pengkreditan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rekening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aktiva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tetap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dalam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jurnal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yang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bersangkutan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  <a:p>
            <a:pPr lvl="0"/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Lakukan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rekonsiliasi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buku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pembantu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aktiva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tetap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dengan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rekening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kontrol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aktiva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tetap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yang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bersangkutan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dalam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buku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besar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b="1" dirty="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</a:rPr>
              <a:t>Verifikasi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eksistensi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n-US" b="1" dirty="0" err="1" smtClean="0">
                <a:solidFill>
                  <a:srgbClr val="7030A0"/>
                </a:solidFill>
              </a:rPr>
              <a:t>Lakukan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inspeksi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terhadap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tambahan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aktiva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tetap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dalam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tahun</a:t>
            </a:r>
            <a:r>
              <a:rPr lang="en-US" b="1" dirty="0">
                <a:solidFill>
                  <a:srgbClr val="7030A0"/>
                </a:solidFill>
              </a:rPr>
              <a:t> yang </a:t>
            </a:r>
            <a:r>
              <a:rPr lang="en-US" b="1" dirty="0" err="1">
                <a:solidFill>
                  <a:srgbClr val="7030A0"/>
                </a:solidFill>
              </a:rPr>
              <a:t>diperiksa</a:t>
            </a:r>
            <a:endParaRPr lang="en-US" b="1" dirty="0">
              <a:solidFill>
                <a:srgbClr val="7030A0"/>
              </a:solidFill>
            </a:endParaRPr>
          </a:p>
          <a:p>
            <a:pPr lvl="0"/>
            <a:r>
              <a:rPr lang="en-US" b="1" dirty="0" err="1">
                <a:solidFill>
                  <a:srgbClr val="7030A0"/>
                </a:solidFill>
              </a:rPr>
              <a:t>Lakukan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rekonsiliasi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aktiva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tetap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tertentu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ke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dalam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kartu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aktiva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tetap</a:t>
            </a:r>
            <a:endParaRPr lang="en-US" b="1" dirty="0">
              <a:solidFill>
                <a:srgbClr val="7030A0"/>
              </a:solidFill>
            </a:endParaRPr>
          </a:p>
          <a:p>
            <a:pPr lvl="0"/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Untuk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aktiva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tetap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tetap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tidak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berwujud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untuk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mempelajari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notumen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rapat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direksi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perjanjian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,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surat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ijin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pemerintah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dan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dokumen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lain yang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membuktikan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eksistensi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aktiva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ini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dirty="0"/>
              <a:t> </a:t>
            </a:r>
            <a:endParaRPr lang="en-US" b="1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Verifikasi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pemilikan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 algn="just"/>
            <a:r>
              <a:rPr lang="en-US" b="1" dirty="0" err="1" smtClean="0">
                <a:solidFill>
                  <a:srgbClr val="00B050"/>
                </a:solidFill>
              </a:rPr>
              <a:t>Periksa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dokumen</a:t>
            </a:r>
            <a:r>
              <a:rPr lang="en-US" b="1" dirty="0">
                <a:solidFill>
                  <a:srgbClr val="00B050"/>
                </a:solidFill>
              </a:rPr>
              <a:t> yang </a:t>
            </a:r>
            <a:r>
              <a:rPr lang="en-US" b="1" dirty="0" err="1">
                <a:solidFill>
                  <a:srgbClr val="00B050"/>
                </a:solidFill>
              </a:rPr>
              <a:t>mendukung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perolehan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penghentian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pemakaian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aktiva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tetap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dalam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tahun</a:t>
            </a:r>
            <a:r>
              <a:rPr lang="en-US" b="1" dirty="0">
                <a:solidFill>
                  <a:srgbClr val="00B050"/>
                </a:solidFill>
              </a:rPr>
              <a:t> yang </a:t>
            </a:r>
            <a:r>
              <a:rPr lang="en-US" b="1" dirty="0" err="1">
                <a:solidFill>
                  <a:srgbClr val="00B050"/>
                </a:solidFill>
              </a:rPr>
              <a:t>diperiksa</a:t>
            </a:r>
            <a:endParaRPr lang="en-US" b="1" dirty="0">
              <a:solidFill>
                <a:srgbClr val="00B050"/>
              </a:solidFill>
            </a:endParaRPr>
          </a:p>
          <a:p>
            <a:pPr lvl="0" algn="just"/>
            <a:r>
              <a:rPr lang="en-US" b="1" dirty="0" err="1">
                <a:solidFill>
                  <a:srgbClr val="00B050"/>
                </a:solidFill>
              </a:rPr>
              <a:t>Periksalah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dokemen</a:t>
            </a:r>
            <a:r>
              <a:rPr lang="en-US" b="1" dirty="0">
                <a:solidFill>
                  <a:srgbClr val="00B050"/>
                </a:solidFill>
              </a:rPr>
              <a:t> yang </a:t>
            </a:r>
            <a:r>
              <a:rPr lang="en-US" b="1" dirty="0" err="1">
                <a:solidFill>
                  <a:srgbClr val="00B050"/>
                </a:solidFill>
              </a:rPr>
              <a:t>bersangkutan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dengan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biaya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sewa</a:t>
            </a:r>
            <a:endParaRPr lang="en-US" b="1" dirty="0">
              <a:solidFill>
                <a:srgbClr val="00B050"/>
              </a:solidFill>
            </a:endParaRPr>
          </a:p>
          <a:p>
            <a:pPr lvl="0" algn="just"/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Lakukan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inspeksi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polis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asuransi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aktiva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tetap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  <a:p>
            <a:pPr lvl="0" algn="just"/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Mintalah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informasi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mengenai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aktiva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tetap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yang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dijadikan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jaminan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dalam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penerikan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utang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  <a:p>
            <a:pPr lvl="0" algn="just"/>
            <a:r>
              <a:rPr lang="en-US" b="1" dirty="0" err="1">
                <a:solidFill>
                  <a:srgbClr val="0070C0"/>
                </a:solidFill>
              </a:rPr>
              <a:t>Lakukan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inspeksi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terhadap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perjanjian</a:t>
            </a:r>
            <a:r>
              <a:rPr lang="en-US" b="1" dirty="0">
                <a:solidFill>
                  <a:srgbClr val="0070C0"/>
                </a:solidFill>
              </a:rPr>
              <a:t> leasing </a:t>
            </a:r>
            <a:r>
              <a:rPr lang="en-US" b="1" dirty="0" err="1">
                <a:solidFill>
                  <a:srgbClr val="0070C0"/>
                </a:solidFill>
              </a:rPr>
              <a:t>dan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inspeksi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terhadap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surat-surat</a:t>
            </a:r>
            <a:r>
              <a:rPr lang="en-US" b="1" dirty="0">
                <a:solidFill>
                  <a:srgbClr val="0070C0"/>
                </a:solidFill>
              </a:rPr>
              <a:t> yang </a:t>
            </a:r>
            <a:r>
              <a:rPr lang="en-US" b="1" dirty="0" err="1">
                <a:solidFill>
                  <a:srgbClr val="0070C0"/>
                </a:solidFill>
              </a:rPr>
              <a:t>berkaitan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dengan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kepemilikan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aktiva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tetap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tidak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berwujud</a:t>
            </a:r>
            <a:endParaRPr lang="en-US" b="1" dirty="0">
              <a:solidFill>
                <a:srgbClr val="0070C0"/>
              </a:solidFill>
            </a:endParaRPr>
          </a:p>
          <a:p>
            <a:pPr algn="just"/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</a:rPr>
              <a:t>Verifikasi</a:t>
            </a:r>
            <a:r>
              <a:rPr lang="en-US" b="1" dirty="0" smtClean="0">
                <a:solidFill>
                  <a:srgbClr val="FF0000"/>
                </a:solidFill>
              </a:rPr>
              <a:t> cutoff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algn="just"/>
            <a:r>
              <a:rPr lang="en-US" sz="3600" b="1" dirty="0" err="1" smtClean="0">
                <a:solidFill>
                  <a:schemeClr val="accent4">
                    <a:lumMod val="50000"/>
                  </a:schemeClr>
                </a:solidFill>
              </a:rPr>
              <a:t>Periksa</a:t>
            </a:r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</a:rPr>
              <a:t>dokemen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</a:rPr>
              <a:t>mendukung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</a:rPr>
              <a:t>transaksi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</a:rPr>
              <a:t>perolehan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</a:rPr>
              <a:t>kativa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</a:rPr>
              <a:t>tetap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</a:rPr>
              <a:t>periode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</a:rPr>
              <a:t>sekitar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</a:rPr>
              <a:t>tanggal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</a:rPr>
              <a:t>neraca</a:t>
            </a:r>
            <a:endParaRPr lang="en-US" sz="3600" b="1" dirty="0">
              <a:solidFill>
                <a:schemeClr val="accent4">
                  <a:lumMod val="50000"/>
                </a:schemeClr>
              </a:solidFill>
            </a:endParaRPr>
          </a:p>
          <a:p>
            <a:pPr lvl="0" algn="just"/>
            <a:r>
              <a:rPr lang="en-US" sz="3600" b="1" dirty="0" err="1">
                <a:solidFill>
                  <a:srgbClr val="00B050"/>
                </a:solidFill>
              </a:rPr>
              <a:t>Periksa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dokemen</a:t>
            </a:r>
            <a:r>
              <a:rPr lang="en-US" sz="3600" b="1" dirty="0">
                <a:solidFill>
                  <a:srgbClr val="00B050"/>
                </a:solidFill>
              </a:rPr>
              <a:t> yang </a:t>
            </a:r>
            <a:r>
              <a:rPr lang="en-US" sz="3600" b="1" dirty="0" err="1">
                <a:solidFill>
                  <a:srgbClr val="00B050"/>
                </a:solidFill>
              </a:rPr>
              <a:t>mendukung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transaksi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penghentian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pemakaian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aktiva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tetap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dalam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periode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sekitar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tanggal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neraca</a:t>
            </a:r>
            <a:endParaRPr lang="en-US" sz="3600" b="1" dirty="0">
              <a:solidFill>
                <a:srgbClr val="00B050"/>
              </a:solidFill>
            </a:endParaRPr>
          </a:p>
          <a:p>
            <a:pPr marL="0" indent="0" algn="just">
              <a:buNone/>
            </a:pPr>
            <a:r>
              <a:rPr lang="en-US" sz="3600" b="1" dirty="0"/>
              <a:t> </a:t>
            </a:r>
            <a:endParaRPr lang="en-US" b="1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Verifikasi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penilaian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 algn="just"/>
            <a:r>
              <a:rPr lang="en-US" b="1" dirty="0" err="1" smtClean="0">
                <a:solidFill>
                  <a:srgbClr val="7030A0"/>
                </a:solidFill>
              </a:rPr>
              <a:t>Periksa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jumlah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rupaih</a:t>
            </a:r>
            <a:r>
              <a:rPr lang="en-US" b="1" dirty="0">
                <a:solidFill>
                  <a:srgbClr val="7030A0"/>
                </a:solidFill>
              </a:rPr>
              <a:t> yang </a:t>
            </a:r>
            <a:r>
              <a:rPr lang="en-US" b="1" dirty="0" err="1">
                <a:solidFill>
                  <a:srgbClr val="7030A0"/>
                </a:solidFill>
              </a:rPr>
              <a:t>tercantum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dalam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dokumen</a:t>
            </a:r>
            <a:r>
              <a:rPr lang="en-US" b="1" dirty="0">
                <a:solidFill>
                  <a:srgbClr val="7030A0"/>
                </a:solidFill>
              </a:rPr>
              <a:t> yang </a:t>
            </a:r>
            <a:r>
              <a:rPr lang="en-US" b="1" dirty="0" err="1">
                <a:solidFill>
                  <a:srgbClr val="7030A0"/>
                </a:solidFill>
              </a:rPr>
              <a:t>mendukung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perolehan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aktiva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tetap</a:t>
            </a:r>
            <a:endParaRPr lang="en-US" b="1" dirty="0">
              <a:solidFill>
                <a:srgbClr val="7030A0"/>
              </a:solidFill>
            </a:endParaRPr>
          </a:p>
          <a:p>
            <a:pPr lvl="0" algn="just"/>
            <a:r>
              <a:rPr lang="en-US" b="1" dirty="0" err="1">
                <a:solidFill>
                  <a:srgbClr val="7030A0"/>
                </a:solidFill>
              </a:rPr>
              <a:t>Lakukan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pemeriksaan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utnuk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menemukan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adanya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penghentian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pemakaian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aktiva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tetap</a:t>
            </a:r>
            <a:endParaRPr lang="en-US" b="1" dirty="0">
              <a:solidFill>
                <a:srgbClr val="7030A0"/>
              </a:solidFill>
            </a:endParaRPr>
          </a:p>
          <a:p>
            <a:pPr lvl="0" algn="just"/>
            <a:r>
              <a:rPr lang="en-US" b="1" dirty="0" err="1">
                <a:solidFill>
                  <a:schemeClr val="accent3">
                    <a:lumMod val="50000"/>
                  </a:schemeClr>
                </a:solidFill>
              </a:rPr>
              <a:t>Hitung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</a:rPr>
              <a:t>kembali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</a:rPr>
              <a:t>jumlah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 rupiah yang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</a:rPr>
              <a:t>dicatat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</a:rPr>
              <a:t>dalam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</a:rPr>
              <a:t>rekening-rekening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 yang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</a:rPr>
              <a:t>terkait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</a:rPr>
              <a:t>dalam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</a:rPr>
              <a:t>transaksi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</a:rPr>
              <a:t>penghentian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</a:rPr>
              <a:t>pemakian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</a:rPr>
              <a:t>aktiva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</a:rPr>
              <a:t>tetap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  <a:p>
            <a:pPr lvl="0" algn="just"/>
            <a:r>
              <a:rPr lang="en-US" b="1" dirty="0" err="1">
                <a:solidFill>
                  <a:schemeClr val="accent3">
                    <a:lumMod val="50000"/>
                  </a:schemeClr>
                </a:solidFill>
              </a:rPr>
              <a:t>Hitung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</a:rPr>
              <a:t>kembali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</a:rPr>
              <a:t>biaya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</a:rPr>
              <a:t>depre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siasi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dan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deplesi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  <a:p>
            <a:pPr lvl="0"/>
            <a:r>
              <a:rPr lang="en-US" b="1" dirty="0" err="1">
                <a:solidFill>
                  <a:srgbClr val="002060"/>
                </a:solidFill>
              </a:rPr>
              <a:t>Lakukan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analisis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terhadap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rekening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biaya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reparasi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dan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pemeliharaan</a:t>
            </a:r>
            <a:endParaRPr lang="en-US" b="1" dirty="0">
              <a:solidFill>
                <a:srgbClr val="002060"/>
              </a:solidFill>
            </a:endParaRPr>
          </a:p>
          <a:p>
            <a:pPr lvl="0"/>
            <a:r>
              <a:rPr lang="en-US" b="1" dirty="0" err="1">
                <a:solidFill>
                  <a:srgbClr val="002060"/>
                </a:solidFill>
              </a:rPr>
              <a:t>Periksa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dokumen</a:t>
            </a:r>
            <a:r>
              <a:rPr lang="en-US" b="1" dirty="0">
                <a:solidFill>
                  <a:srgbClr val="002060"/>
                </a:solidFill>
              </a:rPr>
              <a:t> yang </a:t>
            </a:r>
            <a:r>
              <a:rPr lang="en-US" b="1" dirty="0" err="1">
                <a:solidFill>
                  <a:srgbClr val="002060"/>
                </a:solidFill>
              </a:rPr>
              <a:t>mendukung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transaksi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perolehan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dan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amortisasi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aktiva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tidak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berwujud</a:t>
            </a:r>
            <a:endParaRPr lang="en-US" b="1" dirty="0">
              <a:solidFill>
                <a:srgbClr val="00206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Verifikasi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penyajian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investasi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dalam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neraca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4800" b="1" dirty="0" err="1" smtClean="0">
                <a:solidFill>
                  <a:srgbClr val="00B050"/>
                </a:solidFill>
              </a:rPr>
              <a:t>Periksa</a:t>
            </a:r>
            <a:r>
              <a:rPr lang="en-US" sz="4800" b="1" dirty="0" smtClean="0">
                <a:solidFill>
                  <a:srgbClr val="00B050"/>
                </a:solidFill>
              </a:rPr>
              <a:t> </a:t>
            </a:r>
            <a:r>
              <a:rPr lang="en-US" sz="4800" b="1" dirty="0" err="1">
                <a:solidFill>
                  <a:srgbClr val="00B050"/>
                </a:solidFill>
              </a:rPr>
              <a:t>klasifikasi</a:t>
            </a:r>
            <a:r>
              <a:rPr lang="en-US" sz="4800" b="1" dirty="0">
                <a:solidFill>
                  <a:srgbClr val="00B050"/>
                </a:solidFill>
              </a:rPr>
              <a:t> </a:t>
            </a:r>
            <a:r>
              <a:rPr lang="en-US" sz="4800" b="1" dirty="0" err="1">
                <a:solidFill>
                  <a:srgbClr val="00B050"/>
                </a:solidFill>
              </a:rPr>
              <a:t>aktiva</a:t>
            </a:r>
            <a:r>
              <a:rPr lang="en-US" sz="4800" b="1" dirty="0">
                <a:solidFill>
                  <a:srgbClr val="00B050"/>
                </a:solidFill>
              </a:rPr>
              <a:t> </a:t>
            </a:r>
            <a:r>
              <a:rPr lang="en-US" sz="4800" b="1" dirty="0" err="1">
                <a:solidFill>
                  <a:srgbClr val="00B050"/>
                </a:solidFill>
              </a:rPr>
              <a:t>tetap</a:t>
            </a:r>
            <a:r>
              <a:rPr lang="en-US" sz="4800" b="1" dirty="0">
                <a:solidFill>
                  <a:srgbClr val="00B050"/>
                </a:solidFill>
              </a:rPr>
              <a:t> </a:t>
            </a:r>
            <a:r>
              <a:rPr lang="en-US" sz="4800" b="1" dirty="0" err="1">
                <a:solidFill>
                  <a:srgbClr val="00B050"/>
                </a:solidFill>
              </a:rPr>
              <a:t>dalam</a:t>
            </a:r>
            <a:r>
              <a:rPr lang="en-US" sz="4800" b="1" dirty="0">
                <a:solidFill>
                  <a:srgbClr val="00B050"/>
                </a:solidFill>
              </a:rPr>
              <a:t> </a:t>
            </a:r>
            <a:r>
              <a:rPr lang="en-US" sz="4800" b="1" dirty="0" err="1">
                <a:solidFill>
                  <a:srgbClr val="00B050"/>
                </a:solidFill>
              </a:rPr>
              <a:t>neraca</a:t>
            </a:r>
            <a:endParaRPr lang="en-US" sz="4800" b="1" dirty="0">
              <a:solidFill>
                <a:srgbClr val="00B050"/>
              </a:solidFill>
            </a:endParaRPr>
          </a:p>
          <a:p>
            <a:pPr lvl="0"/>
            <a:r>
              <a:rPr lang="en-US" sz="4800" b="1" dirty="0" err="1">
                <a:solidFill>
                  <a:srgbClr val="7030A0"/>
                </a:solidFill>
              </a:rPr>
              <a:t>Periksa</a:t>
            </a:r>
            <a:r>
              <a:rPr lang="en-US" sz="4800" b="1" dirty="0">
                <a:solidFill>
                  <a:srgbClr val="7030A0"/>
                </a:solidFill>
              </a:rPr>
              <a:t> </a:t>
            </a:r>
            <a:r>
              <a:rPr lang="en-US" sz="4800" b="1" dirty="0" err="1">
                <a:solidFill>
                  <a:srgbClr val="7030A0"/>
                </a:solidFill>
              </a:rPr>
              <a:t>penjelasan</a:t>
            </a:r>
            <a:r>
              <a:rPr lang="en-US" sz="4800" b="1" dirty="0">
                <a:solidFill>
                  <a:srgbClr val="7030A0"/>
                </a:solidFill>
              </a:rPr>
              <a:t> yang </a:t>
            </a:r>
            <a:r>
              <a:rPr lang="en-US" sz="4800" b="1" dirty="0" err="1">
                <a:solidFill>
                  <a:srgbClr val="7030A0"/>
                </a:solidFill>
              </a:rPr>
              <a:t>bersangkutan</a:t>
            </a:r>
            <a:r>
              <a:rPr lang="en-US" sz="4800" b="1" dirty="0">
                <a:solidFill>
                  <a:srgbClr val="7030A0"/>
                </a:solidFill>
              </a:rPr>
              <a:t> </a:t>
            </a:r>
            <a:r>
              <a:rPr lang="en-US" sz="4800" b="1" dirty="0" err="1">
                <a:solidFill>
                  <a:srgbClr val="7030A0"/>
                </a:solidFill>
              </a:rPr>
              <a:t>dengan</a:t>
            </a:r>
            <a:r>
              <a:rPr lang="en-US" sz="4800" b="1" dirty="0">
                <a:solidFill>
                  <a:srgbClr val="7030A0"/>
                </a:solidFill>
              </a:rPr>
              <a:t> </a:t>
            </a:r>
            <a:r>
              <a:rPr lang="en-US" sz="4800" b="1" dirty="0" err="1">
                <a:solidFill>
                  <a:srgbClr val="7030A0"/>
                </a:solidFill>
              </a:rPr>
              <a:t>aktiva</a:t>
            </a:r>
            <a:r>
              <a:rPr lang="en-US" sz="4800" b="1" dirty="0">
                <a:solidFill>
                  <a:srgbClr val="7030A0"/>
                </a:solidFill>
              </a:rPr>
              <a:t> </a:t>
            </a:r>
            <a:r>
              <a:rPr lang="en-US" sz="4800" b="1" dirty="0" err="1">
                <a:solidFill>
                  <a:srgbClr val="7030A0"/>
                </a:solidFill>
              </a:rPr>
              <a:t>tetap</a:t>
            </a:r>
            <a:endParaRPr lang="en-US" sz="48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dirty="0" err="1" smtClean="0">
                <a:solidFill>
                  <a:srgbClr val="FF0000"/>
                </a:solidFill>
              </a:rPr>
              <a:t>Prinsip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akuntansi</a:t>
            </a:r>
            <a:r>
              <a:rPr lang="en-US" b="1" dirty="0" smtClean="0">
                <a:solidFill>
                  <a:srgbClr val="FF0000"/>
                </a:solidFill>
              </a:rPr>
              <a:t>  yang </a:t>
            </a:r>
            <a:r>
              <a:rPr lang="en-US" b="1" dirty="0" err="1" smtClean="0">
                <a:solidFill>
                  <a:srgbClr val="FF0000"/>
                </a:solidFill>
              </a:rPr>
              <a:t>lazim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dalam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penyajian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investasi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dalam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neraca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 algn="just"/>
            <a:r>
              <a:rPr lang="en-US" b="1" dirty="0" err="1" smtClean="0"/>
              <a:t>Investasi</a:t>
            </a:r>
            <a:r>
              <a:rPr lang="en-US" b="1" dirty="0" smtClean="0"/>
              <a:t> </a:t>
            </a:r>
            <a:r>
              <a:rPr lang="en-US" b="1" dirty="0" err="1" smtClean="0"/>
              <a:t>disajikan</a:t>
            </a:r>
            <a:r>
              <a:rPr lang="en-US" b="1" dirty="0" smtClean="0"/>
              <a:t> </a:t>
            </a:r>
            <a:r>
              <a:rPr lang="en-US" b="1" dirty="0" err="1"/>
              <a:t>secara</a:t>
            </a:r>
            <a:r>
              <a:rPr lang="en-US" b="1" dirty="0"/>
              <a:t> </a:t>
            </a:r>
            <a:r>
              <a:rPr lang="en-US" b="1" dirty="0" err="1"/>
              <a:t>terpisah</a:t>
            </a:r>
            <a:r>
              <a:rPr lang="en-US" b="1" dirty="0"/>
              <a:t> </a:t>
            </a:r>
            <a:r>
              <a:rPr lang="en-US" b="1" dirty="0" err="1"/>
              <a:t>di</a:t>
            </a:r>
            <a:r>
              <a:rPr lang="en-US" b="1" dirty="0"/>
              <a:t> </a:t>
            </a:r>
            <a:r>
              <a:rPr lang="en-US" b="1" dirty="0" err="1"/>
              <a:t>neraca</a:t>
            </a:r>
            <a:r>
              <a:rPr lang="en-US" b="1" dirty="0"/>
              <a:t> </a:t>
            </a:r>
            <a:r>
              <a:rPr lang="en-US" b="1" dirty="0" err="1"/>
              <a:t>sesuai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tujuan</a:t>
            </a:r>
            <a:r>
              <a:rPr lang="en-US" b="1" dirty="0"/>
              <a:t> </a:t>
            </a:r>
            <a:r>
              <a:rPr lang="en-US" b="1" dirty="0" err="1"/>
              <a:t>investasi</a:t>
            </a:r>
            <a:r>
              <a:rPr lang="en-US" b="1" dirty="0"/>
              <a:t> </a:t>
            </a:r>
            <a:r>
              <a:rPr lang="en-US" b="1" dirty="0" err="1" smtClean="0"/>
              <a:t>tersebut</a:t>
            </a:r>
            <a:r>
              <a:rPr lang="en-US" b="1" dirty="0" smtClean="0"/>
              <a:t>.</a:t>
            </a:r>
          </a:p>
          <a:p>
            <a:pPr lvl="0" algn="just"/>
            <a:r>
              <a:rPr lang="en-US" b="1" dirty="0" err="1" smtClean="0"/>
              <a:t>Investasi</a:t>
            </a:r>
            <a:r>
              <a:rPr lang="en-US" b="1" dirty="0" smtClean="0"/>
              <a:t> </a:t>
            </a:r>
            <a:r>
              <a:rPr lang="en-US" b="1" dirty="0"/>
              <a:t>yang </a:t>
            </a:r>
            <a:r>
              <a:rPr lang="en-US" b="1" dirty="0" err="1"/>
              <a:t>tidak</a:t>
            </a:r>
            <a:r>
              <a:rPr lang="en-US" b="1" dirty="0"/>
              <a:t> </a:t>
            </a:r>
            <a:r>
              <a:rPr lang="en-US" b="1" dirty="0" err="1"/>
              <a:t>akan</a:t>
            </a:r>
            <a:r>
              <a:rPr lang="en-US" b="1" dirty="0"/>
              <a:t> </a:t>
            </a:r>
            <a:r>
              <a:rPr lang="en-US" b="1" dirty="0" err="1"/>
              <a:t>dijual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jangka</a:t>
            </a:r>
            <a:r>
              <a:rPr lang="en-US" b="1" dirty="0"/>
              <a:t> </a:t>
            </a:r>
            <a:r>
              <a:rPr lang="en-US" b="1" dirty="0" err="1"/>
              <a:t>pendek</a:t>
            </a:r>
            <a:r>
              <a:rPr lang="en-US" b="1" dirty="0"/>
              <a:t> </a:t>
            </a:r>
            <a:r>
              <a:rPr lang="en-US" b="1" dirty="0" err="1"/>
              <a:t>disajikan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kelompok</a:t>
            </a:r>
            <a:r>
              <a:rPr lang="en-US" b="1" dirty="0"/>
              <a:t> </a:t>
            </a:r>
            <a:r>
              <a:rPr lang="en-US" b="1" dirty="0" err="1"/>
              <a:t>aktiva</a:t>
            </a:r>
            <a:r>
              <a:rPr lang="en-US" b="1" dirty="0"/>
              <a:t> </a:t>
            </a:r>
            <a:r>
              <a:rPr lang="en-US" b="1" dirty="0" err="1"/>
              <a:t>tidak</a:t>
            </a:r>
            <a:r>
              <a:rPr lang="en-US" b="1" dirty="0"/>
              <a:t> </a:t>
            </a:r>
            <a:r>
              <a:rPr lang="en-US" b="1" dirty="0" err="1"/>
              <a:t>lancar</a:t>
            </a:r>
            <a:r>
              <a:rPr lang="en-US" b="1" dirty="0" smtClean="0"/>
              <a:t>.</a:t>
            </a:r>
          </a:p>
          <a:p>
            <a:pPr lvl="0" algn="just"/>
            <a:r>
              <a:rPr lang="en-US" b="1" dirty="0" smtClean="0"/>
              <a:t> </a:t>
            </a:r>
            <a:r>
              <a:rPr lang="en-US" b="1" dirty="0" err="1"/>
              <a:t>Jika</a:t>
            </a:r>
            <a:r>
              <a:rPr lang="en-US" b="1" dirty="0"/>
              <a:t> </a:t>
            </a:r>
            <a:r>
              <a:rPr lang="en-US" b="1" dirty="0" err="1"/>
              <a:t>jumlahnya</a:t>
            </a:r>
            <a:r>
              <a:rPr lang="en-US" b="1" dirty="0"/>
              <a:t> material </a:t>
            </a:r>
            <a:r>
              <a:rPr lang="en-US" b="1" dirty="0" err="1"/>
              <a:t>investasi</a:t>
            </a:r>
            <a:r>
              <a:rPr lang="en-US" b="1" dirty="0"/>
              <a:t> </a:t>
            </a:r>
            <a:r>
              <a:rPr lang="en-US" b="1" dirty="0" err="1"/>
              <a:t>ini</a:t>
            </a:r>
            <a:r>
              <a:rPr lang="en-US" b="1" dirty="0"/>
              <a:t> </a:t>
            </a:r>
            <a:r>
              <a:rPr lang="en-US" b="1" dirty="0" err="1"/>
              <a:t>disajikan</a:t>
            </a:r>
            <a:r>
              <a:rPr lang="en-US" b="1" dirty="0"/>
              <a:t> </a:t>
            </a:r>
            <a:r>
              <a:rPr lang="en-US" b="1" dirty="0" err="1"/>
              <a:t>terpisah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judul</a:t>
            </a:r>
            <a:r>
              <a:rPr lang="en-US" b="1" dirty="0"/>
              <a:t> “</a:t>
            </a:r>
            <a:r>
              <a:rPr lang="en-US" b="1" dirty="0" err="1"/>
              <a:t>Investasi</a:t>
            </a:r>
            <a:r>
              <a:rPr lang="en-US" b="1" dirty="0"/>
              <a:t>”. </a:t>
            </a:r>
            <a:endParaRPr lang="en-US" b="1" dirty="0" smtClean="0"/>
          </a:p>
          <a:p>
            <a:pPr lvl="0" algn="just"/>
            <a:r>
              <a:rPr lang="en-US" b="1" dirty="0" err="1" smtClean="0"/>
              <a:t>Jika</a:t>
            </a:r>
            <a:r>
              <a:rPr lang="en-US" b="1" dirty="0" smtClean="0"/>
              <a:t> </a:t>
            </a:r>
            <a:r>
              <a:rPr lang="en-US" b="1" dirty="0" err="1"/>
              <a:t>jumlahnya</a:t>
            </a:r>
            <a:r>
              <a:rPr lang="en-US" b="1" dirty="0"/>
              <a:t> </a:t>
            </a:r>
            <a:r>
              <a:rPr lang="en-US" b="1" dirty="0" err="1"/>
              <a:t>kecil</a:t>
            </a:r>
            <a:r>
              <a:rPr lang="en-US" b="1" dirty="0"/>
              <a:t> </a:t>
            </a:r>
            <a:r>
              <a:rPr lang="en-US" b="1" dirty="0" err="1"/>
              <a:t>investasi</a:t>
            </a:r>
            <a:r>
              <a:rPr lang="en-US" b="1" dirty="0"/>
              <a:t> </a:t>
            </a:r>
            <a:r>
              <a:rPr lang="en-US" b="1" dirty="0" err="1"/>
              <a:t>jangka</a:t>
            </a:r>
            <a:r>
              <a:rPr lang="en-US" b="1" dirty="0"/>
              <a:t> </a:t>
            </a:r>
            <a:r>
              <a:rPr lang="en-US" b="1" dirty="0" err="1"/>
              <a:t>panjang</a:t>
            </a:r>
            <a:r>
              <a:rPr lang="en-US" b="1" dirty="0"/>
              <a:t> </a:t>
            </a:r>
            <a:r>
              <a:rPr lang="en-US" b="1" dirty="0" err="1"/>
              <a:t>ini</a:t>
            </a:r>
            <a:r>
              <a:rPr lang="en-US" b="1" dirty="0"/>
              <a:t> </a:t>
            </a:r>
            <a:r>
              <a:rPr lang="en-US" b="1" dirty="0" err="1"/>
              <a:t>disakikan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judul</a:t>
            </a:r>
            <a:r>
              <a:rPr lang="en-US" b="1" dirty="0"/>
              <a:t> “</a:t>
            </a:r>
            <a:r>
              <a:rPr lang="en-US" b="1" dirty="0" err="1"/>
              <a:t>aktiva</a:t>
            </a:r>
            <a:r>
              <a:rPr lang="en-US" b="1" dirty="0"/>
              <a:t> lain-lain”. </a:t>
            </a:r>
            <a:endParaRPr lang="en-US" b="1" dirty="0" smtClean="0"/>
          </a:p>
          <a:p>
            <a:pPr lvl="0" algn="just"/>
            <a:r>
              <a:rPr lang="en-US" b="1" dirty="0" err="1" smtClean="0"/>
              <a:t>Investasi</a:t>
            </a:r>
            <a:r>
              <a:rPr lang="en-US" b="1" dirty="0" smtClean="0"/>
              <a:t> </a:t>
            </a:r>
            <a:r>
              <a:rPr lang="en-US" b="1" dirty="0"/>
              <a:t>yang </a:t>
            </a:r>
            <a:r>
              <a:rPr lang="en-US" b="1" dirty="0" err="1"/>
              <a:t>tujuannya</a:t>
            </a:r>
            <a:r>
              <a:rPr lang="en-US" b="1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menyediakan</a:t>
            </a:r>
            <a:r>
              <a:rPr lang="en-US" b="1" dirty="0"/>
              <a:t> modal </a:t>
            </a:r>
            <a:r>
              <a:rPr lang="en-US" b="1" dirty="0" err="1"/>
              <a:t>kerja</a:t>
            </a:r>
            <a:r>
              <a:rPr lang="en-US" b="1" dirty="0"/>
              <a:t>, </a:t>
            </a:r>
            <a:r>
              <a:rPr lang="en-US" b="1" dirty="0" err="1"/>
              <a:t>disajikan</a:t>
            </a:r>
            <a:r>
              <a:rPr lang="en-US" b="1" dirty="0"/>
              <a:t> </a:t>
            </a:r>
            <a:r>
              <a:rPr lang="en-US" b="1" dirty="0" err="1"/>
              <a:t>dineraca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kelompok</a:t>
            </a:r>
            <a:r>
              <a:rPr lang="en-US" b="1" dirty="0"/>
              <a:t> </a:t>
            </a:r>
            <a:r>
              <a:rPr lang="en-US" b="1" dirty="0" err="1"/>
              <a:t>aktiva</a:t>
            </a:r>
            <a:r>
              <a:rPr lang="en-US" b="1" dirty="0"/>
              <a:t> </a:t>
            </a:r>
            <a:r>
              <a:rPr lang="en-US" b="1" dirty="0" err="1"/>
              <a:t>lancar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judul</a:t>
            </a:r>
            <a:r>
              <a:rPr lang="en-US" b="1" dirty="0"/>
              <a:t> “</a:t>
            </a:r>
            <a:r>
              <a:rPr lang="en-US" b="1" dirty="0" err="1"/>
              <a:t>surat</a:t>
            </a:r>
            <a:r>
              <a:rPr lang="en-US" b="1" dirty="0"/>
              <a:t> </a:t>
            </a:r>
            <a:r>
              <a:rPr lang="en-US" b="1" dirty="0" err="1"/>
              <a:t>berharga</a:t>
            </a:r>
            <a:endParaRPr lang="en-US" dirty="0"/>
          </a:p>
        </p:txBody>
      </p:sp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</a:rPr>
              <a:t>Prinsip</a:t>
            </a:r>
            <a:r>
              <a:rPr lang="en-US" b="1" dirty="0" smtClean="0">
                <a:solidFill>
                  <a:srgbClr val="FF0000"/>
                </a:solidFill>
              </a:rPr>
              <a:t> ……..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b="1" dirty="0" err="1"/>
              <a:t>Investasi</a:t>
            </a:r>
            <a:r>
              <a:rPr lang="en-US" b="1" dirty="0"/>
              <a:t> </a:t>
            </a:r>
            <a:r>
              <a:rPr lang="en-US" b="1" dirty="0" err="1"/>
              <a:t>jangka</a:t>
            </a:r>
            <a:r>
              <a:rPr lang="en-US" b="1" dirty="0"/>
              <a:t> </a:t>
            </a:r>
            <a:r>
              <a:rPr lang="en-US" b="1" dirty="0" err="1"/>
              <a:t>pendek</a:t>
            </a:r>
            <a:r>
              <a:rPr lang="en-US" b="1" dirty="0"/>
              <a:t> </a:t>
            </a:r>
            <a:r>
              <a:rPr lang="en-US" b="1" dirty="0" err="1"/>
              <a:t>disajikan</a:t>
            </a:r>
            <a:r>
              <a:rPr lang="en-US" b="1" dirty="0"/>
              <a:t> </a:t>
            </a:r>
            <a:r>
              <a:rPr lang="en-US" b="1" dirty="0" err="1"/>
              <a:t>nilainya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neraca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salah</a:t>
            </a:r>
            <a:r>
              <a:rPr lang="en-US" b="1" dirty="0"/>
              <a:t> </a:t>
            </a:r>
            <a:r>
              <a:rPr lang="en-US" b="1" dirty="0" err="1"/>
              <a:t>satu</a:t>
            </a:r>
            <a:r>
              <a:rPr lang="en-US" b="1" dirty="0"/>
              <a:t> </a:t>
            </a:r>
            <a:r>
              <a:rPr lang="en-US" b="1" dirty="0" err="1"/>
              <a:t>dari</a:t>
            </a:r>
            <a:r>
              <a:rPr lang="en-US" b="1" dirty="0"/>
              <a:t> </a:t>
            </a:r>
            <a:r>
              <a:rPr lang="en-US" b="1" dirty="0" err="1"/>
              <a:t>dua</a:t>
            </a:r>
            <a:r>
              <a:rPr lang="en-US" b="1" dirty="0"/>
              <a:t> </a:t>
            </a:r>
            <a:r>
              <a:rPr lang="en-US" b="1" dirty="0" err="1"/>
              <a:t>cara</a:t>
            </a:r>
            <a:r>
              <a:rPr lang="en-US" b="1" dirty="0"/>
              <a:t> </a:t>
            </a:r>
            <a:r>
              <a:rPr lang="en-US" b="1" dirty="0" err="1"/>
              <a:t>yakni</a:t>
            </a:r>
            <a:r>
              <a:rPr lang="en-US" b="1" dirty="0"/>
              <a:t> :</a:t>
            </a:r>
          </a:p>
          <a:p>
            <a:pPr lvl="0"/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harga</a:t>
            </a:r>
            <a:r>
              <a:rPr lang="en-US" b="1" dirty="0"/>
              <a:t> </a:t>
            </a:r>
            <a:r>
              <a:rPr lang="en-US" b="1" dirty="0" err="1"/>
              <a:t>pokoknya</a:t>
            </a:r>
            <a:r>
              <a:rPr lang="en-US" b="1" dirty="0"/>
              <a:t>,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mencantumkan</a:t>
            </a:r>
            <a:r>
              <a:rPr lang="en-US" b="1" dirty="0"/>
              <a:t> </a:t>
            </a:r>
            <a:r>
              <a:rPr lang="en-US" b="1" dirty="0" err="1"/>
              <a:t>harga</a:t>
            </a:r>
            <a:r>
              <a:rPr lang="en-US" b="1" dirty="0"/>
              <a:t> </a:t>
            </a:r>
            <a:r>
              <a:rPr lang="en-US" b="1" dirty="0" err="1"/>
              <a:t>pasarnya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tanda</a:t>
            </a:r>
            <a:r>
              <a:rPr lang="en-US" b="1" dirty="0"/>
              <a:t> </a:t>
            </a:r>
            <a:r>
              <a:rPr lang="en-US" b="1" dirty="0" err="1"/>
              <a:t>kurung</a:t>
            </a:r>
            <a:endParaRPr lang="en-US" b="1" dirty="0"/>
          </a:p>
          <a:p>
            <a:pPr lvl="0"/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nilai</a:t>
            </a:r>
            <a:r>
              <a:rPr lang="en-US" b="1" dirty="0"/>
              <a:t> Lower of cost or market. </a:t>
            </a:r>
            <a:r>
              <a:rPr lang="en-US" b="1" dirty="0" err="1"/>
              <a:t>Nilai</a:t>
            </a:r>
            <a:r>
              <a:rPr lang="en-US" b="1" dirty="0"/>
              <a:t> yang </a:t>
            </a:r>
            <a:r>
              <a:rPr lang="en-US" b="1" dirty="0" err="1"/>
              <a:t>lebih</a:t>
            </a:r>
            <a:r>
              <a:rPr lang="en-US" b="1" dirty="0"/>
              <a:t> </a:t>
            </a:r>
            <a:r>
              <a:rPr lang="en-US" b="1" dirty="0" err="1"/>
              <a:t>tinggi</a:t>
            </a:r>
            <a:r>
              <a:rPr lang="en-US" b="1" dirty="0"/>
              <a:t> </a:t>
            </a:r>
            <a:r>
              <a:rPr lang="en-US" b="1" dirty="0" err="1"/>
              <a:t>harus</a:t>
            </a:r>
            <a:r>
              <a:rPr lang="en-US" b="1" dirty="0"/>
              <a:t> </a:t>
            </a:r>
            <a:r>
              <a:rPr lang="en-US" b="1" dirty="0" err="1"/>
              <a:t>dicantumkan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tanda</a:t>
            </a:r>
            <a:r>
              <a:rPr lang="en-US" b="1" dirty="0"/>
              <a:t> </a:t>
            </a:r>
            <a:r>
              <a:rPr lang="en-US" b="1" dirty="0" err="1"/>
              <a:t>kurung</a:t>
            </a:r>
            <a:endParaRPr lang="en-US" b="1" dirty="0"/>
          </a:p>
          <a:p>
            <a:endParaRPr lang="en-US" dirty="0"/>
          </a:p>
        </p:txBody>
      </p:sp>
    </p:spTree>
  </p:cSld>
  <p:clrMapOvr>
    <a:masterClrMapping/>
  </p:clrMapOvr>
  <p:transition>
    <p:wheel spokes="8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</a:rPr>
              <a:t>Prinsip</a:t>
            </a:r>
            <a:r>
              <a:rPr lang="en-US" b="1" dirty="0" smtClean="0">
                <a:solidFill>
                  <a:srgbClr val="FF0000"/>
                </a:solidFill>
              </a:rPr>
              <a:t> ……..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 algn="just"/>
            <a:r>
              <a:rPr lang="en-US" sz="2000" b="1" dirty="0" err="1"/>
              <a:t>Investasi</a:t>
            </a:r>
            <a:r>
              <a:rPr lang="en-US" sz="2000" b="1" dirty="0"/>
              <a:t> </a:t>
            </a:r>
            <a:r>
              <a:rPr lang="en-US" sz="2000" b="1" dirty="0" err="1"/>
              <a:t>jangka</a:t>
            </a:r>
            <a:r>
              <a:rPr lang="en-US" sz="2000" b="1" dirty="0"/>
              <a:t> </a:t>
            </a:r>
            <a:r>
              <a:rPr lang="en-US" sz="2000" b="1" dirty="0" err="1"/>
              <a:t>panjang</a:t>
            </a:r>
            <a:r>
              <a:rPr lang="en-US" sz="2000" b="1" dirty="0"/>
              <a:t> </a:t>
            </a:r>
            <a:r>
              <a:rPr lang="en-US" sz="2000" b="1" dirty="0" err="1"/>
              <a:t>disajikan</a:t>
            </a:r>
            <a:r>
              <a:rPr lang="en-US" sz="2000" b="1" dirty="0"/>
              <a:t> </a:t>
            </a:r>
            <a:r>
              <a:rPr lang="en-US" sz="2000" b="1" dirty="0" err="1"/>
              <a:t>dineraca</a:t>
            </a:r>
            <a:r>
              <a:rPr lang="en-US" sz="2000" b="1" dirty="0"/>
              <a:t> </a:t>
            </a:r>
            <a:r>
              <a:rPr lang="en-US" sz="2000" b="1" dirty="0" err="1"/>
              <a:t>pada</a:t>
            </a:r>
            <a:r>
              <a:rPr lang="en-US" sz="2000" b="1" dirty="0"/>
              <a:t> </a:t>
            </a:r>
            <a:r>
              <a:rPr lang="en-US" sz="2000" b="1" dirty="0" err="1"/>
              <a:t>harga</a:t>
            </a:r>
            <a:r>
              <a:rPr lang="en-US" sz="2000" b="1" dirty="0"/>
              <a:t> </a:t>
            </a:r>
            <a:r>
              <a:rPr lang="en-US" sz="2000" b="1" dirty="0" err="1"/>
              <a:t>pokoknya</a:t>
            </a:r>
            <a:r>
              <a:rPr lang="en-US" sz="2000" b="1" dirty="0"/>
              <a:t>. </a:t>
            </a:r>
            <a:r>
              <a:rPr lang="en-US" sz="2000" b="1" dirty="0" err="1"/>
              <a:t>Harga</a:t>
            </a:r>
            <a:r>
              <a:rPr lang="en-US" sz="2000" b="1" dirty="0"/>
              <a:t> </a:t>
            </a:r>
            <a:r>
              <a:rPr lang="en-US" sz="2000" b="1" dirty="0" err="1"/>
              <a:t>pasar</a:t>
            </a:r>
            <a:r>
              <a:rPr lang="en-US" sz="2000" b="1" dirty="0"/>
              <a:t> </a:t>
            </a:r>
            <a:r>
              <a:rPr lang="en-US" sz="2000" b="1" dirty="0" err="1"/>
              <a:t>tidak</a:t>
            </a:r>
            <a:r>
              <a:rPr lang="en-US" sz="2000" b="1" dirty="0"/>
              <a:t> </a:t>
            </a:r>
            <a:r>
              <a:rPr lang="en-US" sz="2000" b="1" dirty="0" err="1"/>
              <a:t>harus</a:t>
            </a:r>
            <a:r>
              <a:rPr lang="en-US" sz="2000" b="1" dirty="0"/>
              <a:t> </a:t>
            </a:r>
            <a:r>
              <a:rPr lang="en-US" sz="2000" b="1" dirty="0" err="1"/>
              <a:t>disajikan</a:t>
            </a:r>
            <a:r>
              <a:rPr lang="en-US" sz="2000" b="1" dirty="0"/>
              <a:t> </a:t>
            </a:r>
            <a:r>
              <a:rPr lang="en-US" sz="2000" b="1" dirty="0" err="1"/>
              <a:t>dalam</a:t>
            </a:r>
            <a:r>
              <a:rPr lang="en-US" sz="2000" b="1" dirty="0"/>
              <a:t> </a:t>
            </a:r>
            <a:r>
              <a:rPr lang="en-US" sz="2000" b="1" dirty="0" err="1"/>
              <a:t>tanda</a:t>
            </a:r>
            <a:r>
              <a:rPr lang="en-US" sz="2000" b="1" dirty="0"/>
              <a:t> </a:t>
            </a:r>
            <a:r>
              <a:rPr lang="en-US" sz="2000" b="1" dirty="0" err="1"/>
              <a:t>kurung</a:t>
            </a:r>
            <a:endParaRPr lang="en-US" sz="2000" b="1" dirty="0"/>
          </a:p>
          <a:p>
            <a:pPr lvl="0" algn="just"/>
            <a:r>
              <a:rPr lang="en-US" sz="2000" b="1" dirty="0" err="1"/>
              <a:t>Harus</a:t>
            </a:r>
            <a:r>
              <a:rPr lang="en-US" sz="2000" b="1" dirty="0"/>
              <a:t> </a:t>
            </a:r>
            <a:r>
              <a:rPr lang="en-US" sz="2000" b="1" dirty="0" err="1"/>
              <a:t>dicantumkan</a:t>
            </a:r>
            <a:r>
              <a:rPr lang="en-US" sz="2000" b="1" dirty="0"/>
              <a:t> </a:t>
            </a:r>
            <a:r>
              <a:rPr lang="en-US" sz="2000" b="1" dirty="0" err="1"/>
              <a:t>penjelasan</a:t>
            </a:r>
            <a:r>
              <a:rPr lang="en-US" sz="2000" b="1" dirty="0"/>
              <a:t> yang </a:t>
            </a:r>
            <a:r>
              <a:rPr lang="en-US" sz="2000" b="1" dirty="0" err="1"/>
              <a:t>cukup</a:t>
            </a:r>
            <a:r>
              <a:rPr lang="en-US" sz="2000" b="1" dirty="0"/>
              <a:t> </a:t>
            </a:r>
            <a:r>
              <a:rPr lang="en-US" sz="2000" b="1" dirty="0" err="1"/>
              <a:t>jika</a:t>
            </a:r>
            <a:r>
              <a:rPr lang="en-US" sz="2000" b="1" dirty="0"/>
              <a:t> </a:t>
            </a:r>
            <a:r>
              <a:rPr lang="en-US" sz="2000" b="1" dirty="0" err="1"/>
              <a:t>investasi</a:t>
            </a:r>
            <a:r>
              <a:rPr lang="en-US" sz="2000" b="1" dirty="0"/>
              <a:t> </a:t>
            </a:r>
            <a:r>
              <a:rPr lang="en-US" sz="2000" b="1" dirty="0" err="1"/>
              <a:t>jangka</a:t>
            </a:r>
            <a:r>
              <a:rPr lang="en-US" sz="2000" b="1" dirty="0"/>
              <a:t> </a:t>
            </a:r>
            <a:r>
              <a:rPr lang="en-US" sz="2000" b="1" dirty="0" err="1"/>
              <a:t>pendek</a:t>
            </a:r>
            <a:r>
              <a:rPr lang="en-US" sz="2000" b="1" dirty="0"/>
              <a:t> </a:t>
            </a:r>
            <a:r>
              <a:rPr lang="en-US" sz="2000" b="1" dirty="0" err="1"/>
              <a:t>dijadikan</a:t>
            </a:r>
            <a:r>
              <a:rPr lang="en-US" sz="2000" b="1" dirty="0"/>
              <a:t> </a:t>
            </a:r>
            <a:r>
              <a:rPr lang="en-US" sz="2000" b="1" dirty="0" err="1"/>
              <a:t>sebagai</a:t>
            </a:r>
            <a:r>
              <a:rPr lang="en-US" sz="2000" b="1" dirty="0"/>
              <a:t> </a:t>
            </a:r>
            <a:r>
              <a:rPr lang="en-US" sz="2000" b="1" dirty="0" err="1"/>
              <a:t>jaminan</a:t>
            </a:r>
            <a:endParaRPr lang="en-US" sz="2000" b="1" dirty="0"/>
          </a:p>
          <a:p>
            <a:pPr lvl="0" algn="just"/>
            <a:r>
              <a:rPr lang="en-US" sz="2000" b="1" dirty="0" err="1"/>
              <a:t>Investasi</a:t>
            </a:r>
            <a:r>
              <a:rPr lang="en-US" sz="2000" b="1" dirty="0"/>
              <a:t> </a:t>
            </a:r>
            <a:r>
              <a:rPr lang="en-US" sz="2000" b="1" dirty="0" err="1"/>
              <a:t>dalam</a:t>
            </a:r>
            <a:r>
              <a:rPr lang="en-US" sz="2000" b="1" dirty="0"/>
              <a:t> </a:t>
            </a:r>
            <a:r>
              <a:rPr lang="en-US" sz="2000" b="1" dirty="0" err="1"/>
              <a:t>perusahaan</a:t>
            </a:r>
            <a:r>
              <a:rPr lang="en-US" sz="2000" b="1" dirty="0"/>
              <a:t> </a:t>
            </a:r>
            <a:r>
              <a:rPr lang="en-US" sz="2000" b="1" dirty="0" err="1"/>
              <a:t>afiliasi</a:t>
            </a:r>
            <a:r>
              <a:rPr lang="en-US" sz="2000" b="1" dirty="0"/>
              <a:t> </a:t>
            </a:r>
            <a:r>
              <a:rPr lang="en-US" sz="2000" b="1" dirty="0" err="1"/>
              <a:t>harus</a:t>
            </a:r>
            <a:r>
              <a:rPr lang="en-US" sz="2000" b="1" dirty="0"/>
              <a:t> </a:t>
            </a:r>
            <a:r>
              <a:rPr lang="en-US" sz="2000" b="1" dirty="0" err="1"/>
              <a:t>disajikan</a:t>
            </a:r>
            <a:r>
              <a:rPr lang="en-US" sz="2000" b="1" dirty="0"/>
              <a:t> </a:t>
            </a:r>
            <a:r>
              <a:rPr lang="en-US" sz="2000" b="1" dirty="0" err="1"/>
              <a:t>scara</a:t>
            </a:r>
            <a:r>
              <a:rPr lang="en-US" sz="2000" b="1" dirty="0"/>
              <a:t> </a:t>
            </a:r>
            <a:r>
              <a:rPr lang="en-US" sz="2000" b="1" dirty="0" err="1"/>
              <a:t>terpisah</a:t>
            </a:r>
            <a:r>
              <a:rPr lang="en-US" sz="2000" b="1" dirty="0"/>
              <a:t> </a:t>
            </a:r>
            <a:r>
              <a:rPr lang="en-US" sz="2000" b="1" dirty="0" err="1"/>
              <a:t>dari</a:t>
            </a:r>
            <a:r>
              <a:rPr lang="en-US" sz="2000" b="1" dirty="0"/>
              <a:t> </a:t>
            </a:r>
            <a:r>
              <a:rPr lang="en-US" sz="2000" b="1" dirty="0" err="1"/>
              <a:t>investasi</a:t>
            </a:r>
            <a:r>
              <a:rPr lang="en-US" sz="2000" b="1" dirty="0"/>
              <a:t> y </a:t>
            </a:r>
            <a:r>
              <a:rPr lang="en-US" sz="2000" b="1" dirty="0" err="1"/>
              <a:t>ang</a:t>
            </a:r>
            <a:r>
              <a:rPr lang="en-US" sz="2000" b="1" dirty="0"/>
              <a:t> lain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harus</a:t>
            </a:r>
            <a:r>
              <a:rPr lang="en-US" sz="2000" b="1" dirty="0"/>
              <a:t> </a:t>
            </a:r>
            <a:r>
              <a:rPr lang="en-US" sz="2000" b="1" dirty="0" err="1"/>
              <a:t>dicantumkan</a:t>
            </a:r>
            <a:r>
              <a:rPr lang="en-US" sz="2000" b="1" dirty="0"/>
              <a:t> </a:t>
            </a:r>
            <a:r>
              <a:rPr lang="en-US" sz="2000" b="1" dirty="0" err="1"/>
              <a:t>penjelasan</a:t>
            </a:r>
            <a:r>
              <a:rPr lang="en-US" sz="2000" b="1" dirty="0"/>
              <a:t> yang </a:t>
            </a:r>
            <a:r>
              <a:rPr lang="en-US" sz="2000" b="1" dirty="0" err="1"/>
              <a:t>cukup</a:t>
            </a:r>
            <a:r>
              <a:rPr lang="en-US" sz="2000" b="1" dirty="0"/>
              <a:t> </a:t>
            </a:r>
            <a:r>
              <a:rPr lang="en-US" sz="2000" b="1" dirty="0" err="1"/>
              <a:t>mengenai</a:t>
            </a:r>
            <a:r>
              <a:rPr lang="en-US" sz="2000" b="1" dirty="0"/>
              <a:t> </a:t>
            </a:r>
            <a:r>
              <a:rPr lang="en-US" sz="2000" b="1" dirty="0" err="1"/>
              <a:t>sifat</a:t>
            </a:r>
            <a:r>
              <a:rPr lang="en-US" sz="2000" b="1" dirty="0"/>
              <a:t> </a:t>
            </a:r>
            <a:r>
              <a:rPr lang="en-US" sz="2000" b="1" dirty="0" err="1"/>
              <a:t>hubungan</a:t>
            </a:r>
            <a:r>
              <a:rPr lang="en-US" sz="2000" b="1" dirty="0"/>
              <a:t> </a:t>
            </a:r>
            <a:r>
              <a:rPr lang="en-US" sz="2000" b="1" dirty="0" err="1"/>
              <a:t>antara</a:t>
            </a:r>
            <a:r>
              <a:rPr lang="en-US" sz="2000" b="1" dirty="0"/>
              <a:t> </a:t>
            </a:r>
            <a:r>
              <a:rPr lang="en-US" sz="2000" b="1" dirty="0" err="1"/>
              <a:t>perusahaan-perusahaan</a:t>
            </a:r>
            <a:r>
              <a:rPr lang="en-US" sz="2000" b="1" dirty="0"/>
              <a:t> </a:t>
            </a:r>
            <a:r>
              <a:rPr lang="en-US" sz="2000" b="1" dirty="0" err="1"/>
              <a:t>tersebut</a:t>
            </a:r>
            <a:endParaRPr lang="en-US" sz="2000" b="1" dirty="0"/>
          </a:p>
          <a:p>
            <a:pPr lvl="0" algn="just"/>
            <a:r>
              <a:rPr lang="en-US" sz="2000" b="1" dirty="0" err="1"/>
              <a:t>Obligasi</a:t>
            </a:r>
            <a:r>
              <a:rPr lang="en-US" sz="2000" b="1" dirty="0"/>
              <a:t> </a:t>
            </a:r>
            <a:r>
              <a:rPr lang="en-US" sz="2000" b="1" dirty="0" err="1"/>
              <a:t>atau</a:t>
            </a:r>
            <a:r>
              <a:rPr lang="en-US" sz="2000" b="1" dirty="0"/>
              <a:t> </a:t>
            </a:r>
            <a:r>
              <a:rPr lang="en-US" sz="2000" b="1" dirty="0" err="1"/>
              <a:t>saham</a:t>
            </a:r>
            <a:r>
              <a:rPr lang="en-US" sz="2000" b="1" dirty="0"/>
              <a:t> yang </a:t>
            </a:r>
            <a:r>
              <a:rPr lang="en-US" sz="2000" b="1" dirty="0" err="1"/>
              <a:t>dikeluarkan</a:t>
            </a:r>
            <a:r>
              <a:rPr lang="en-US" sz="2000" b="1" dirty="0"/>
              <a:t> </a:t>
            </a:r>
            <a:r>
              <a:rPr lang="en-US" sz="2000" b="1" dirty="0" err="1"/>
              <a:t>oleh</a:t>
            </a:r>
            <a:r>
              <a:rPr lang="en-US" sz="2000" b="1" dirty="0"/>
              <a:t> </a:t>
            </a:r>
            <a:r>
              <a:rPr lang="en-US" sz="2000" b="1" dirty="0" err="1"/>
              <a:t>klien</a:t>
            </a:r>
            <a:r>
              <a:rPr lang="en-US" sz="2000" b="1" dirty="0"/>
              <a:t> yang </a:t>
            </a:r>
            <a:r>
              <a:rPr lang="en-US" sz="2000" b="1" dirty="0" err="1"/>
              <a:t>dibeli</a:t>
            </a:r>
            <a:r>
              <a:rPr lang="en-US" sz="2000" b="1" dirty="0"/>
              <a:t> </a:t>
            </a:r>
            <a:r>
              <a:rPr lang="en-US" sz="2000" b="1" dirty="0" err="1"/>
              <a:t>kembali</a:t>
            </a:r>
            <a:r>
              <a:rPr lang="en-US" sz="2000" b="1" dirty="0"/>
              <a:t>  </a:t>
            </a:r>
            <a:r>
              <a:rPr lang="en-US" sz="2000" b="1" dirty="0" err="1"/>
              <a:t>disimpnan</a:t>
            </a:r>
            <a:r>
              <a:rPr lang="en-US" sz="2000" b="1" dirty="0"/>
              <a:t> </a:t>
            </a:r>
            <a:r>
              <a:rPr lang="en-US" sz="2000" b="1" dirty="0" err="1"/>
              <a:t>dalam</a:t>
            </a:r>
            <a:r>
              <a:rPr lang="en-US" sz="2000" b="1" dirty="0"/>
              <a:t> </a:t>
            </a:r>
            <a:r>
              <a:rPr lang="en-US" sz="2000" b="1" dirty="0" err="1"/>
              <a:t>dana</a:t>
            </a:r>
            <a:r>
              <a:rPr lang="en-US" sz="2000" b="1" dirty="0"/>
              <a:t> </a:t>
            </a:r>
            <a:r>
              <a:rPr lang="en-US" sz="2000" b="1" dirty="0" err="1"/>
              <a:t>khusus</a:t>
            </a:r>
            <a:r>
              <a:rPr lang="en-US" sz="2000" b="1" dirty="0"/>
              <a:t> </a:t>
            </a:r>
            <a:r>
              <a:rPr lang="en-US" sz="2000" b="1" dirty="0" err="1"/>
              <a:t>sebaiknya</a:t>
            </a:r>
            <a:r>
              <a:rPr lang="en-US" sz="2000" b="1" dirty="0"/>
              <a:t> </a:t>
            </a:r>
            <a:r>
              <a:rPr lang="en-US" sz="2000" b="1" dirty="0" err="1"/>
              <a:t>disajikan</a:t>
            </a:r>
            <a:r>
              <a:rPr lang="en-US" sz="2000" b="1" dirty="0"/>
              <a:t> </a:t>
            </a:r>
            <a:r>
              <a:rPr lang="en-US" sz="2000" b="1" dirty="0" err="1"/>
              <a:t>sebagai</a:t>
            </a:r>
            <a:r>
              <a:rPr lang="en-US" sz="2000" b="1" dirty="0"/>
              <a:t> </a:t>
            </a:r>
            <a:r>
              <a:rPr lang="en-US" sz="2000" b="1" dirty="0" err="1"/>
              <a:t>pengurang</a:t>
            </a:r>
            <a:r>
              <a:rPr lang="en-US" sz="2000" b="1" dirty="0"/>
              <a:t> </a:t>
            </a:r>
            <a:r>
              <a:rPr lang="en-US" sz="2000" b="1" dirty="0" err="1"/>
              <a:t>utang</a:t>
            </a:r>
            <a:r>
              <a:rPr lang="en-US" sz="2000" b="1" dirty="0"/>
              <a:t> </a:t>
            </a:r>
            <a:r>
              <a:rPr lang="en-US" sz="2000" b="1" dirty="0" err="1"/>
              <a:t>obligasi</a:t>
            </a:r>
            <a:r>
              <a:rPr lang="en-US" sz="2000" b="1" dirty="0"/>
              <a:t> </a:t>
            </a:r>
            <a:r>
              <a:rPr lang="en-US" sz="2000" b="1" dirty="0" err="1"/>
              <a:t>atau</a:t>
            </a:r>
            <a:r>
              <a:rPr lang="en-US" sz="2000" b="1" dirty="0"/>
              <a:t> modal </a:t>
            </a:r>
            <a:r>
              <a:rPr lang="en-US" sz="2000" b="1" dirty="0" err="1"/>
              <a:t>saham</a:t>
            </a:r>
            <a:endParaRPr lang="en-US" sz="2000" b="1" dirty="0"/>
          </a:p>
          <a:p>
            <a:pPr algn="just"/>
            <a:r>
              <a:rPr lang="en-US" sz="2000" b="1" dirty="0" err="1"/>
              <a:t>Jika</a:t>
            </a:r>
            <a:r>
              <a:rPr lang="en-US" sz="2000" b="1" dirty="0"/>
              <a:t> </a:t>
            </a:r>
            <a:r>
              <a:rPr lang="en-US" sz="2000" b="1" dirty="0" err="1"/>
              <a:t>investasi</a:t>
            </a:r>
            <a:r>
              <a:rPr lang="en-US" sz="2000" b="1" dirty="0"/>
              <a:t> </a:t>
            </a:r>
            <a:r>
              <a:rPr lang="en-US" sz="2000" b="1" dirty="0" err="1"/>
              <a:t>bukan</a:t>
            </a:r>
            <a:r>
              <a:rPr lang="en-US" sz="2000" b="1" dirty="0"/>
              <a:t> </a:t>
            </a:r>
            <a:r>
              <a:rPr lang="en-US" sz="2000" b="1" dirty="0" err="1"/>
              <a:t>merupakan</a:t>
            </a:r>
            <a:r>
              <a:rPr lang="en-US" sz="2000" b="1" dirty="0"/>
              <a:t> </a:t>
            </a:r>
            <a:r>
              <a:rPr lang="en-US" sz="2000" b="1" dirty="0" err="1"/>
              <a:t>sumber</a:t>
            </a:r>
            <a:r>
              <a:rPr lang="en-US" sz="2000" b="1" dirty="0"/>
              <a:t> </a:t>
            </a:r>
            <a:r>
              <a:rPr lang="en-US" sz="2000" b="1" dirty="0" err="1"/>
              <a:t>pendapatan</a:t>
            </a:r>
            <a:r>
              <a:rPr lang="en-US" sz="2000" b="1" dirty="0"/>
              <a:t> </a:t>
            </a:r>
            <a:r>
              <a:rPr lang="en-US" sz="2000" b="1" dirty="0" err="1"/>
              <a:t>perusahaan</a:t>
            </a:r>
            <a:r>
              <a:rPr lang="en-US" sz="2000" b="1" dirty="0"/>
              <a:t>, </a:t>
            </a:r>
            <a:r>
              <a:rPr lang="en-US" sz="2000" b="1" dirty="0" err="1"/>
              <a:t>maka</a:t>
            </a:r>
            <a:r>
              <a:rPr lang="en-US" sz="2000" b="1" dirty="0"/>
              <a:t> </a:t>
            </a:r>
            <a:r>
              <a:rPr lang="en-US" sz="2000" b="1" dirty="0" err="1"/>
              <a:t>penghasilan</a:t>
            </a:r>
            <a:r>
              <a:rPr lang="en-US" sz="2000" b="1" dirty="0"/>
              <a:t> yang </a:t>
            </a:r>
            <a:r>
              <a:rPr lang="en-US" sz="2000" b="1" dirty="0" err="1"/>
              <a:t>timbul</a:t>
            </a:r>
            <a:r>
              <a:rPr lang="en-US" sz="2000" b="1" dirty="0"/>
              <a:t> </a:t>
            </a:r>
            <a:r>
              <a:rPr lang="en-US" sz="2000" b="1" dirty="0" err="1"/>
              <a:t>dari</a:t>
            </a:r>
            <a:r>
              <a:rPr lang="en-US" sz="2000" b="1" dirty="0"/>
              <a:t> </a:t>
            </a:r>
            <a:r>
              <a:rPr lang="en-US" sz="2000" b="1" dirty="0" err="1"/>
              <a:t>pemilikan</a:t>
            </a:r>
            <a:r>
              <a:rPr lang="en-US" sz="2000" b="1" dirty="0"/>
              <a:t> </a:t>
            </a:r>
            <a:r>
              <a:rPr lang="en-US" sz="2000" b="1" dirty="0" err="1"/>
              <a:t>investasi</a:t>
            </a:r>
            <a:r>
              <a:rPr lang="en-US" sz="2000" b="1" dirty="0"/>
              <a:t> </a:t>
            </a:r>
            <a:r>
              <a:rPr lang="en-US" sz="2000" b="1" dirty="0" err="1"/>
              <a:t>tersebut</a:t>
            </a:r>
            <a:r>
              <a:rPr lang="en-US" sz="2000" b="1" dirty="0"/>
              <a:t> </a:t>
            </a:r>
            <a:r>
              <a:rPr lang="en-US" sz="2000" b="1" dirty="0" err="1"/>
              <a:t>harus</a:t>
            </a:r>
            <a:r>
              <a:rPr lang="en-US" sz="2000" b="1" dirty="0"/>
              <a:t> </a:t>
            </a:r>
            <a:r>
              <a:rPr lang="en-US" sz="2000" b="1" dirty="0" err="1" smtClean="0"/>
              <a:t>digolongkan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dalam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penghasilan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luar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usaha</a:t>
            </a:r>
            <a:endParaRPr lang="en-US" sz="20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</a:rPr>
              <a:t>Prinsip</a:t>
            </a:r>
            <a:r>
              <a:rPr lang="en-US" b="1" dirty="0" smtClean="0">
                <a:solidFill>
                  <a:srgbClr val="FF0000"/>
                </a:solidFill>
              </a:rPr>
              <a:t> ……..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 algn="just"/>
            <a:r>
              <a:rPr lang="en-US" sz="2000" b="1" dirty="0" err="1"/>
              <a:t>Jika</a:t>
            </a:r>
            <a:r>
              <a:rPr lang="en-US" sz="2000" b="1" dirty="0"/>
              <a:t> </a:t>
            </a:r>
            <a:r>
              <a:rPr lang="en-US" sz="2000" b="1" dirty="0" err="1"/>
              <a:t>penghasilan</a:t>
            </a:r>
            <a:r>
              <a:rPr lang="en-US" sz="2000" b="1" dirty="0"/>
              <a:t> </a:t>
            </a:r>
            <a:r>
              <a:rPr lang="en-US" sz="2000" b="1" dirty="0" err="1"/>
              <a:t>bunga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penghasilan</a:t>
            </a:r>
            <a:r>
              <a:rPr lang="en-US" sz="2000" b="1" dirty="0"/>
              <a:t> </a:t>
            </a:r>
            <a:r>
              <a:rPr lang="en-US" sz="2000" b="1" dirty="0" err="1"/>
              <a:t>dividen</a:t>
            </a:r>
            <a:r>
              <a:rPr lang="en-US" sz="2000" b="1" dirty="0"/>
              <a:t> </a:t>
            </a:r>
            <a:r>
              <a:rPr lang="en-US" sz="2000" b="1" dirty="0" err="1"/>
              <a:t>jumlahnya</a:t>
            </a:r>
            <a:r>
              <a:rPr lang="en-US" sz="2000" b="1" dirty="0"/>
              <a:t> material, </a:t>
            </a:r>
            <a:r>
              <a:rPr lang="en-US" sz="2000" b="1" dirty="0" err="1"/>
              <a:t>keduanya</a:t>
            </a:r>
            <a:r>
              <a:rPr lang="en-US" sz="2000" b="1" dirty="0"/>
              <a:t> </a:t>
            </a:r>
            <a:r>
              <a:rPr lang="en-US" sz="2000" b="1" dirty="0" err="1"/>
              <a:t>harus</a:t>
            </a:r>
            <a:r>
              <a:rPr lang="en-US" sz="2000" b="1" dirty="0"/>
              <a:t> </a:t>
            </a:r>
            <a:r>
              <a:rPr lang="en-US" sz="2000" b="1" dirty="0" err="1"/>
              <a:t>disajikan</a:t>
            </a:r>
            <a:r>
              <a:rPr lang="en-US" sz="2000" b="1" dirty="0"/>
              <a:t> </a:t>
            </a:r>
            <a:r>
              <a:rPr lang="en-US" sz="2000" b="1" dirty="0" err="1"/>
              <a:t>secara</a:t>
            </a:r>
            <a:r>
              <a:rPr lang="en-US" sz="2000" b="1" dirty="0"/>
              <a:t> </a:t>
            </a:r>
            <a:r>
              <a:rPr lang="en-US" sz="2000" b="1" dirty="0" err="1"/>
              <a:t>terpisah</a:t>
            </a:r>
            <a:r>
              <a:rPr lang="en-US" sz="2000" b="1" dirty="0"/>
              <a:t> </a:t>
            </a:r>
            <a:r>
              <a:rPr lang="en-US" sz="2000" b="1" dirty="0" err="1"/>
              <a:t>dalam</a:t>
            </a:r>
            <a:r>
              <a:rPr lang="en-US" sz="2000" b="1" dirty="0"/>
              <a:t> </a:t>
            </a:r>
            <a:r>
              <a:rPr lang="en-US" sz="2000" b="1" dirty="0" err="1"/>
              <a:t>lapoaran</a:t>
            </a:r>
            <a:r>
              <a:rPr lang="en-US" sz="2000" b="1" dirty="0"/>
              <a:t> </a:t>
            </a:r>
            <a:r>
              <a:rPr lang="en-US" sz="2000" b="1" dirty="0" err="1"/>
              <a:t>laba</a:t>
            </a:r>
            <a:r>
              <a:rPr lang="en-US" sz="2000" b="1" dirty="0"/>
              <a:t> </a:t>
            </a:r>
            <a:r>
              <a:rPr lang="en-US" sz="2000" b="1" dirty="0" err="1"/>
              <a:t>rugi</a:t>
            </a:r>
            <a:endParaRPr lang="en-US" sz="2000" b="1" dirty="0"/>
          </a:p>
          <a:p>
            <a:pPr lvl="0" algn="just"/>
            <a:r>
              <a:rPr lang="en-US" sz="2000" b="1" dirty="0" err="1"/>
              <a:t>Laba</a:t>
            </a:r>
            <a:r>
              <a:rPr lang="en-US" sz="2000" b="1" dirty="0"/>
              <a:t> </a:t>
            </a:r>
            <a:r>
              <a:rPr lang="en-US" sz="2000" b="1" dirty="0" err="1"/>
              <a:t>rugi</a:t>
            </a:r>
            <a:r>
              <a:rPr lang="en-US" sz="2000" b="1" dirty="0"/>
              <a:t> </a:t>
            </a:r>
            <a:r>
              <a:rPr lang="en-US" sz="2000" b="1" dirty="0" err="1"/>
              <a:t>sebagai</a:t>
            </a:r>
            <a:r>
              <a:rPr lang="en-US" sz="2000" b="1" dirty="0"/>
              <a:t> </a:t>
            </a:r>
            <a:r>
              <a:rPr lang="en-US" sz="2000" b="1" dirty="0" err="1"/>
              <a:t>akibat</a:t>
            </a:r>
            <a:r>
              <a:rPr lang="en-US" sz="2000" b="1" dirty="0"/>
              <a:t> </a:t>
            </a:r>
            <a:r>
              <a:rPr lang="en-US" sz="2000" b="1" dirty="0" err="1"/>
              <a:t>penjualan</a:t>
            </a:r>
            <a:r>
              <a:rPr lang="en-US" sz="2000" b="1" dirty="0"/>
              <a:t> </a:t>
            </a:r>
            <a:r>
              <a:rPr lang="en-US" sz="2000" b="1" dirty="0" err="1"/>
              <a:t>investasi</a:t>
            </a:r>
            <a:r>
              <a:rPr lang="en-US" sz="2000" b="1" dirty="0"/>
              <a:t> </a:t>
            </a:r>
            <a:r>
              <a:rPr lang="en-US" sz="2000" b="1" dirty="0" err="1"/>
              <a:t>jangka</a:t>
            </a:r>
            <a:r>
              <a:rPr lang="en-US" sz="2000" b="1" dirty="0"/>
              <a:t> </a:t>
            </a:r>
            <a:r>
              <a:rPr lang="en-US" sz="2000" b="1" dirty="0" err="1"/>
              <a:t>pendek</a:t>
            </a:r>
            <a:r>
              <a:rPr lang="en-US" sz="2000" b="1" dirty="0"/>
              <a:t> yang material </a:t>
            </a:r>
            <a:r>
              <a:rPr lang="en-US" sz="2000" b="1" dirty="0" err="1"/>
              <a:t>jumlahnya</a:t>
            </a:r>
            <a:r>
              <a:rPr lang="en-US" sz="2000" b="1" dirty="0"/>
              <a:t>, </a:t>
            </a:r>
            <a:r>
              <a:rPr lang="en-US" sz="2000" b="1" dirty="0" err="1"/>
              <a:t>harus</a:t>
            </a:r>
            <a:r>
              <a:rPr lang="en-US" sz="2000" b="1" dirty="0"/>
              <a:t> </a:t>
            </a:r>
            <a:r>
              <a:rPr lang="en-US" sz="2000" b="1" dirty="0" err="1"/>
              <a:t>disajikan</a:t>
            </a:r>
            <a:r>
              <a:rPr lang="en-US" sz="2000" b="1" dirty="0"/>
              <a:t> </a:t>
            </a:r>
            <a:r>
              <a:rPr lang="en-US" sz="2000" b="1" dirty="0" err="1"/>
              <a:t>secara</a:t>
            </a:r>
            <a:r>
              <a:rPr lang="en-US" sz="2000" b="1" dirty="0"/>
              <a:t> </a:t>
            </a:r>
            <a:r>
              <a:rPr lang="en-US" sz="2000" b="1" dirty="0" err="1"/>
              <a:t>terpisah</a:t>
            </a:r>
            <a:r>
              <a:rPr lang="en-US" sz="2000" b="1" dirty="0"/>
              <a:t> </a:t>
            </a:r>
            <a:r>
              <a:rPr lang="en-US" sz="2000" b="1" dirty="0" err="1"/>
              <a:t>dalam</a:t>
            </a:r>
            <a:r>
              <a:rPr lang="en-US" sz="2000" b="1" dirty="0"/>
              <a:t> </a:t>
            </a:r>
            <a:r>
              <a:rPr lang="en-US" sz="2000" b="1" dirty="0" err="1"/>
              <a:t>laporan</a:t>
            </a:r>
            <a:r>
              <a:rPr lang="en-US" sz="2000" b="1" dirty="0"/>
              <a:t> </a:t>
            </a:r>
            <a:r>
              <a:rPr lang="en-US" sz="2000" b="1" dirty="0" err="1"/>
              <a:t>laba</a:t>
            </a:r>
            <a:r>
              <a:rPr lang="en-US" sz="2000" b="1" dirty="0"/>
              <a:t> </a:t>
            </a:r>
            <a:r>
              <a:rPr lang="en-US" sz="2000" b="1" dirty="0" err="1"/>
              <a:t>rugi</a:t>
            </a:r>
            <a:r>
              <a:rPr lang="en-US" sz="2000" b="1" dirty="0"/>
              <a:t> </a:t>
            </a:r>
            <a:r>
              <a:rPr lang="en-US" sz="2000" b="1" dirty="0" err="1"/>
              <a:t>dalam</a:t>
            </a:r>
            <a:r>
              <a:rPr lang="en-US" sz="2000" b="1" dirty="0"/>
              <a:t> </a:t>
            </a:r>
            <a:r>
              <a:rPr lang="en-US" sz="2000" b="1" dirty="0" err="1"/>
              <a:t>kelompok</a:t>
            </a:r>
            <a:r>
              <a:rPr lang="en-US" sz="2000" b="1" dirty="0"/>
              <a:t> </a:t>
            </a:r>
            <a:r>
              <a:rPr lang="en-US" sz="2000" b="1" dirty="0" err="1"/>
              <a:t>penghasilan</a:t>
            </a:r>
            <a:r>
              <a:rPr lang="en-US" sz="2000" b="1" dirty="0"/>
              <a:t> </a:t>
            </a:r>
            <a:r>
              <a:rPr lang="en-US" sz="2000" b="1" dirty="0" err="1"/>
              <a:t>luar</a:t>
            </a:r>
            <a:r>
              <a:rPr lang="en-US" sz="2000" b="1" dirty="0"/>
              <a:t> </a:t>
            </a:r>
            <a:r>
              <a:rPr lang="en-US" sz="2000" b="1" dirty="0" err="1"/>
              <a:t>usaha</a:t>
            </a:r>
            <a:r>
              <a:rPr lang="en-US" sz="2000" b="1" dirty="0"/>
              <a:t>. </a:t>
            </a:r>
            <a:r>
              <a:rPr lang="en-US" sz="2000" b="1" dirty="0" err="1"/>
              <a:t>Angka</a:t>
            </a:r>
            <a:r>
              <a:rPr lang="en-US" sz="2000" b="1" dirty="0"/>
              <a:t> yang </a:t>
            </a:r>
            <a:r>
              <a:rPr lang="en-US" sz="2000" b="1" dirty="0" err="1"/>
              <a:t>disajikan</a:t>
            </a:r>
            <a:r>
              <a:rPr lang="en-US" sz="2000" b="1" dirty="0"/>
              <a:t> </a:t>
            </a:r>
            <a:r>
              <a:rPr lang="en-US" sz="2000" b="1" dirty="0" err="1"/>
              <a:t>adalah</a:t>
            </a:r>
            <a:r>
              <a:rPr lang="en-US" sz="2000" b="1" dirty="0"/>
              <a:t> </a:t>
            </a:r>
            <a:r>
              <a:rPr lang="en-US" sz="2000" b="1" dirty="0" err="1"/>
              <a:t>jumlah</a:t>
            </a:r>
            <a:r>
              <a:rPr lang="en-US" sz="2000" b="1" dirty="0"/>
              <a:t> </a:t>
            </a:r>
            <a:r>
              <a:rPr lang="en-US" sz="2000" b="1" dirty="0" err="1"/>
              <a:t>laba</a:t>
            </a:r>
            <a:r>
              <a:rPr lang="en-US" sz="2000" b="1" dirty="0"/>
              <a:t> </a:t>
            </a:r>
            <a:r>
              <a:rPr lang="en-US" sz="2000" b="1" dirty="0" err="1"/>
              <a:t>atau</a:t>
            </a:r>
            <a:r>
              <a:rPr lang="en-US" sz="2000" b="1" dirty="0"/>
              <a:t> </a:t>
            </a:r>
            <a:r>
              <a:rPr lang="en-US" sz="2000" b="1" dirty="0" err="1"/>
              <a:t>rugi</a:t>
            </a:r>
            <a:r>
              <a:rPr lang="en-US" sz="2000" b="1" dirty="0"/>
              <a:t> </a:t>
            </a:r>
            <a:r>
              <a:rPr lang="en-US" sz="2000" b="1" dirty="0" err="1"/>
              <a:t>setelah</a:t>
            </a:r>
            <a:r>
              <a:rPr lang="en-US" sz="2000" b="1" dirty="0"/>
              <a:t> </a:t>
            </a:r>
            <a:r>
              <a:rPr lang="en-US" sz="2000" b="1" dirty="0" err="1"/>
              <a:t>dikurangi</a:t>
            </a:r>
            <a:r>
              <a:rPr lang="en-US" sz="2000" b="1" dirty="0"/>
              <a:t> </a:t>
            </a:r>
            <a:r>
              <a:rPr lang="en-US" sz="2000" b="1" dirty="0" err="1"/>
              <a:t>pajak</a:t>
            </a:r>
            <a:r>
              <a:rPr lang="en-US" sz="2000" b="1" dirty="0"/>
              <a:t>.</a:t>
            </a:r>
          </a:p>
          <a:p>
            <a:pPr lvl="0" algn="just"/>
            <a:r>
              <a:rPr lang="en-US" sz="2000" b="1" dirty="0" err="1"/>
              <a:t>Laba</a:t>
            </a:r>
            <a:r>
              <a:rPr lang="en-US" sz="2000" b="1" dirty="0"/>
              <a:t> </a:t>
            </a:r>
            <a:r>
              <a:rPr lang="en-US" sz="2000" b="1" dirty="0" err="1"/>
              <a:t>rugi</a:t>
            </a:r>
            <a:r>
              <a:rPr lang="en-US" sz="2000" b="1" dirty="0"/>
              <a:t> yang </a:t>
            </a:r>
            <a:r>
              <a:rPr lang="en-US" sz="2000" b="1" dirty="0" err="1"/>
              <a:t>timbul</a:t>
            </a:r>
            <a:r>
              <a:rPr lang="en-US" sz="2000" b="1" dirty="0"/>
              <a:t> </a:t>
            </a:r>
            <a:r>
              <a:rPr lang="en-US" sz="2000" b="1" dirty="0" err="1"/>
              <a:t>dari</a:t>
            </a:r>
            <a:r>
              <a:rPr lang="en-US" sz="2000" b="1" dirty="0"/>
              <a:t> </a:t>
            </a:r>
            <a:r>
              <a:rPr lang="en-US" sz="2000" b="1" dirty="0" err="1"/>
              <a:t>transaksi</a:t>
            </a:r>
            <a:r>
              <a:rPr lang="en-US" sz="2000" b="1" dirty="0"/>
              <a:t> </a:t>
            </a:r>
            <a:r>
              <a:rPr lang="en-US" sz="2000" b="1" dirty="0" err="1"/>
              <a:t>antar</a:t>
            </a:r>
            <a:r>
              <a:rPr lang="en-US" sz="2000" b="1" dirty="0"/>
              <a:t> </a:t>
            </a:r>
            <a:r>
              <a:rPr lang="en-US" sz="2000" b="1" dirty="0" err="1"/>
              <a:t>perusahaan</a:t>
            </a:r>
            <a:r>
              <a:rPr lang="en-US" sz="2000" b="1" dirty="0"/>
              <a:t> yang </a:t>
            </a:r>
            <a:r>
              <a:rPr lang="en-US" sz="2000" b="1" dirty="0" err="1"/>
              <a:t>belum</a:t>
            </a:r>
            <a:r>
              <a:rPr lang="en-US" sz="2000" b="1" dirty="0"/>
              <a:t> </a:t>
            </a:r>
            <a:r>
              <a:rPr lang="en-US" sz="2000" b="1" dirty="0" err="1"/>
              <a:t>direalisasikan</a:t>
            </a:r>
            <a:r>
              <a:rPr lang="en-US" sz="2000" b="1" dirty="0"/>
              <a:t> </a:t>
            </a:r>
            <a:r>
              <a:rPr lang="en-US" sz="2000" b="1" dirty="0" err="1"/>
              <a:t>dalam</a:t>
            </a:r>
            <a:r>
              <a:rPr lang="en-US" sz="2000" b="1" dirty="0"/>
              <a:t> </a:t>
            </a:r>
            <a:r>
              <a:rPr lang="en-US" sz="2000" b="1" dirty="0" err="1"/>
              <a:t>hubungan</a:t>
            </a:r>
            <a:r>
              <a:rPr lang="en-US" sz="2000" b="1" dirty="0"/>
              <a:t> </a:t>
            </a:r>
            <a:r>
              <a:rPr lang="en-US" sz="2000" b="1" dirty="0" err="1"/>
              <a:t>antara</a:t>
            </a:r>
            <a:r>
              <a:rPr lang="en-US" sz="2000" b="1" dirty="0"/>
              <a:t> </a:t>
            </a:r>
            <a:r>
              <a:rPr lang="en-US" sz="2000" b="1" dirty="0" err="1"/>
              <a:t>induk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anak</a:t>
            </a:r>
            <a:r>
              <a:rPr lang="en-US" sz="2000" b="1" dirty="0"/>
              <a:t> </a:t>
            </a:r>
            <a:r>
              <a:rPr lang="en-US" sz="2000" b="1" dirty="0" err="1"/>
              <a:t>harus</a:t>
            </a:r>
            <a:r>
              <a:rPr lang="en-US" sz="2000" b="1" dirty="0"/>
              <a:t> </a:t>
            </a:r>
            <a:r>
              <a:rPr lang="en-US" sz="2000" b="1" dirty="0" err="1"/>
              <a:t>dieliminasikan</a:t>
            </a:r>
            <a:r>
              <a:rPr lang="en-US" sz="2000" b="1" dirty="0"/>
              <a:t> </a:t>
            </a:r>
            <a:r>
              <a:rPr lang="en-US" sz="2000" b="1" dirty="0" err="1"/>
              <a:t>jika</a:t>
            </a:r>
            <a:r>
              <a:rPr lang="en-US" sz="2000" b="1" dirty="0"/>
              <a:t> </a:t>
            </a:r>
            <a:r>
              <a:rPr lang="en-US" sz="2000" b="1" dirty="0" err="1"/>
              <a:t>investasi</a:t>
            </a:r>
            <a:r>
              <a:rPr lang="en-US" sz="2000" b="1" dirty="0"/>
              <a:t> </a:t>
            </a:r>
            <a:r>
              <a:rPr lang="en-US" sz="2000" b="1" dirty="0" err="1"/>
              <a:t>dicatat</a:t>
            </a:r>
            <a:r>
              <a:rPr lang="en-US" sz="2000" b="1" dirty="0"/>
              <a:t> </a:t>
            </a:r>
            <a:r>
              <a:rPr lang="en-US" sz="2000" b="1" dirty="0" err="1"/>
              <a:t>dengan</a:t>
            </a:r>
            <a:r>
              <a:rPr lang="en-US" sz="2000" b="1" dirty="0"/>
              <a:t> equity method</a:t>
            </a:r>
          </a:p>
          <a:p>
            <a:pPr lvl="0" algn="just"/>
            <a:r>
              <a:rPr lang="en-US" sz="2000" b="1" dirty="0" err="1" smtClean="0"/>
              <a:t>Laba</a:t>
            </a:r>
            <a:r>
              <a:rPr lang="en-US" sz="2000" b="1" dirty="0" smtClean="0"/>
              <a:t> </a:t>
            </a:r>
            <a:r>
              <a:rPr lang="en-US" sz="2000" b="1" dirty="0" err="1"/>
              <a:t>atau</a:t>
            </a:r>
            <a:r>
              <a:rPr lang="en-US" sz="2000" b="1" dirty="0"/>
              <a:t> </a:t>
            </a:r>
            <a:r>
              <a:rPr lang="en-US" sz="2000" b="1" dirty="0" err="1"/>
              <a:t>rugi</a:t>
            </a:r>
            <a:r>
              <a:rPr lang="en-US" sz="2000" b="1" dirty="0"/>
              <a:t> yang </a:t>
            </a:r>
            <a:r>
              <a:rPr lang="en-US" sz="2000" b="1" dirty="0" err="1"/>
              <a:t>timbul</a:t>
            </a:r>
            <a:r>
              <a:rPr lang="en-US" sz="2000" b="1" dirty="0"/>
              <a:t> </a:t>
            </a:r>
            <a:r>
              <a:rPr lang="en-US" sz="2000" b="1" dirty="0" err="1"/>
              <a:t>dari</a:t>
            </a:r>
            <a:r>
              <a:rPr lang="en-US" sz="2000" b="1" dirty="0"/>
              <a:t> </a:t>
            </a:r>
            <a:r>
              <a:rPr lang="en-US" sz="2000" b="1" dirty="0" err="1"/>
              <a:t>transaksi</a:t>
            </a:r>
            <a:r>
              <a:rPr lang="en-US" sz="2000" b="1" dirty="0"/>
              <a:t> yang </a:t>
            </a:r>
            <a:r>
              <a:rPr lang="en-US" sz="2000" b="1" dirty="0" err="1"/>
              <a:t>bersangkutan</a:t>
            </a:r>
            <a:r>
              <a:rPr lang="en-US" sz="2000" b="1" dirty="0"/>
              <a:t> </a:t>
            </a:r>
            <a:r>
              <a:rPr lang="en-US" sz="2000" b="1" dirty="0" err="1"/>
              <a:t>dengan</a:t>
            </a:r>
            <a:r>
              <a:rPr lang="en-US" sz="2000" b="1" dirty="0"/>
              <a:t> </a:t>
            </a:r>
            <a:r>
              <a:rPr lang="en-US" sz="2000" b="1" dirty="0" err="1"/>
              <a:t>saham</a:t>
            </a:r>
            <a:r>
              <a:rPr lang="en-US" sz="2000" b="1" dirty="0"/>
              <a:t> yang </a:t>
            </a:r>
            <a:r>
              <a:rPr lang="en-US" sz="2000" b="1" dirty="0" err="1"/>
              <a:t>dikeluarkan</a:t>
            </a:r>
            <a:r>
              <a:rPr lang="en-US" sz="2000" b="1" dirty="0"/>
              <a:t> </a:t>
            </a:r>
            <a:r>
              <a:rPr lang="en-US" sz="2000" b="1" dirty="0" err="1"/>
              <a:t>sendiri</a:t>
            </a:r>
            <a:r>
              <a:rPr lang="en-US" sz="2000" b="1" dirty="0"/>
              <a:t> </a:t>
            </a:r>
            <a:r>
              <a:rPr lang="en-US" sz="2000" b="1" dirty="0" err="1"/>
              <a:t>oleh</a:t>
            </a:r>
            <a:r>
              <a:rPr lang="en-US" sz="2000" b="1" dirty="0"/>
              <a:t> </a:t>
            </a:r>
            <a:r>
              <a:rPr lang="en-US" sz="2000" b="1" dirty="0" err="1"/>
              <a:t>perusahaan</a:t>
            </a:r>
            <a:r>
              <a:rPr lang="en-US" sz="2000" b="1" dirty="0"/>
              <a:t>, </a:t>
            </a:r>
            <a:r>
              <a:rPr lang="en-US" sz="2000" b="1" dirty="0" err="1"/>
              <a:t>tidak</a:t>
            </a:r>
            <a:r>
              <a:rPr lang="en-US" sz="2000" b="1" dirty="0"/>
              <a:t> </a:t>
            </a:r>
            <a:r>
              <a:rPr lang="en-US" sz="2000" b="1" dirty="0" err="1"/>
              <a:t>boleh</a:t>
            </a:r>
            <a:r>
              <a:rPr lang="en-US" sz="2000" b="1" dirty="0"/>
              <a:t> </a:t>
            </a:r>
            <a:r>
              <a:rPr lang="en-US" sz="2000" b="1" dirty="0" err="1"/>
              <a:t>diperhitungkan</a:t>
            </a:r>
            <a:r>
              <a:rPr lang="en-US" sz="2000" b="1" dirty="0"/>
              <a:t> </a:t>
            </a:r>
            <a:r>
              <a:rPr lang="en-US" sz="2000" b="1" dirty="0" err="1"/>
              <a:t>dalam</a:t>
            </a:r>
            <a:r>
              <a:rPr lang="en-US" sz="2000" b="1" dirty="0"/>
              <a:t> </a:t>
            </a:r>
            <a:r>
              <a:rPr lang="en-US" sz="2000" b="1" dirty="0" err="1"/>
              <a:t>penentuan</a:t>
            </a:r>
            <a:r>
              <a:rPr lang="en-US" sz="2000" b="1" dirty="0"/>
              <a:t> </a:t>
            </a:r>
            <a:r>
              <a:rPr lang="en-US" sz="2000" b="1" dirty="0" err="1"/>
              <a:t>laba</a:t>
            </a:r>
            <a:r>
              <a:rPr lang="en-US" sz="2000" b="1" dirty="0"/>
              <a:t> </a:t>
            </a:r>
            <a:r>
              <a:rPr lang="en-US" sz="2000" b="1" dirty="0" err="1"/>
              <a:t>atau</a:t>
            </a:r>
            <a:r>
              <a:rPr lang="en-US" sz="2000" b="1" dirty="0"/>
              <a:t> </a:t>
            </a:r>
            <a:r>
              <a:rPr lang="en-US" sz="2000" b="1" dirty="0" err="1"/>
              <a:t>rugi</a:t>
            </a:r>
            <a:r>
              <a:rPr lang="en-US" sz="2000" b="1" dirty="0"/>
              <a:t> </a:t>
            </a:r>
            <a:r>
              <a:rPr lang="en-US" sz="2000" b="1" dirty="0" err="1"/>
              <a:t>perusahaan</a:t>
            </a:r>
            <a:r>
              <a:rPr lang="en-US" sz="2000" b="1" dirty="0"/>
              <a:t>, </a:t>
            </a:r>
            <a:r>
              <a:rPr lang="en-US" sz="2000" b="1" dirty="0" err="1"/>
              <a:t>tidak</a:t>
            </a:r>
            <a:r>
              <a:rPr lang="en-US" sz="2000" b="1" dirty="0"/>
              <a:t> </a:t>
            </a:r>
            <a:r>
              <a:rPr lang="en-US" sz="2000" b="1" dirty="0" err="1"/>
              <a:t>boleh</a:t>
            </a:r>
            <a:r>
              <a:rPr lang="en-US" sz="2000" b="1" dirty="0"/>
              <a:t> </a:t>
            </a:r>
            <a:r>
              <a:rPr lang="en-US" sz="2000" b="1" dirty="0" err="1"/>
              <a:t>diperhitungkan</a:t>
            </a:r>
            <a:r>
              <a:rPr lang="en-US" sz="2000" b="1" dirty="0"/>
              <a:t> </a:t>
            </a:r>
            <a:r>
              <a:rPr lang="en-US" sz="2000" b="1" dirty="0" err="1"/>
              <a:t>dalam</a:t>
            </a:r>
            <a:r>
              <a:rPr lang="en-US" sz="2000" b="1" dirty="0"/>
              <a:t> </a:t>
            </a:r>
            <a:r>
              <a:rPr lang="en-US" sz="2000" b="1" dirty="0" err="1"/>
              <a:t>penentuan</a:t>
            </a:r>
            <a:r>
              <a:rPr lang="en-US" sz="2000" b="1" dirty="0"/>
              <a:t> </a:t>
            </a:r>
            <a:r>
              <a:rPr lang="en-US" sz="2000" b="1" dirty="0" err="1"/>
              <a:t>laba</a:t>
            </a:r>
            <a:r>
              <a:rPr lang="en-US" sz="2000" b="1" dirty="0"/>
              <a:t> </a:t>
            </a:r>
            <a:r>
              <a:rPr lang="en-US" sz="2000" b="1" dirty="0" err="1"/>
              <a:t>atau</a:t>
            </a:r>
            <a:r>
              <a:rPr lang="en-US" sz="2000" b="1" dirty="0"/>
              <a:t> </a:t>
            </a:r>
            <a:r>
              <a:rPr lang="en-US" sz="2000" b="1" dirty="0" err="1"/>
              <a:t>rugi</a:t>
            </a:r>
            <a:r>
              <a:rPr lang="en-US" sz="2000" b="1" dirty="0"/>
              <a:t> </a:t>
            </a:r>
            <a:r>
              <a:rPr lang="en-US" sz="2000" b="1" dirty="0" err="1"/>
              <a:t>perusahaan</a:t>
            </a:r>
            <a:r>
              <a:rPr lang="en-US" sz="2000" b="1" dirty="0"/>
              <a:t>. </a:t>
            </a:r>
            <a:r>
              <a:rPr lang="en-US" sz="2000" b="1" dirty="0" err="1"/>
              <a:t>Laba</a:t>
            </a:r>
            <a:r>
              <a:rPr lang="en-US" sz="2000" b="1" dirty="0"/>
              <a:t> </a:t>
            </a:r>
            <a:r>
              <a:rPr lang="en-US" sz="2000" b="1" dirty="0" err="1"/>
              <a:t>atau</a:t>
            </a:r>
            <a:r>
              <a:rPr lang="en-US" sz="2000" b="1" dirty="0"/>
              <a:t> </a:t>
            </a:r>
            <a:r>
              <a:rPr lang="en-US" sz="2000" b="1" dirty="0" err="1"/>
              <a:t>rugi</a:t>
            </a:r>
            <a:r>
              <a:rPr lang="en-US" sz="2000" b="1" dirty="0"/>
              <a:t> </a:t>
            </a:r>
            <a:r>
              <a:rPr lang="en-US" sz="2000" b="1" dirty="0" err="1"/>
              <a:t>ini</a:t>
            </a:r>
            <a:r>
              <a:rPr lang="en-US" sz="2000" b="1" dirty="0"/>
              <a:t> </a:t>
            </a:r>
            <a:r>
              <a:rPr lang="en-US" sz="2000" b="1" dirty="0" err="1"/>
              <a:t>diperlakukan</a:t>
            </a:r>
            <a:r>
              <a:rPr lang="en-US" sz="2000" b="1" dirty="0"/>
              <a:t> </a:t>
            </a:r>
            <a:r>
              <a:rPr lang="en-US" sz="2000" b="1" dirty="0" err="1"/>
              <a:t>sebagai</a:t>
            </a:r>
            <a:r>
              <a:rPr lang="en-US" sz="2000" b="1" dirty="0"/>
              <a:t> </a:t>
            </a:r>
            <a:r>
              <a:rPr lang="en-US" sz="2000" b="1" dirty="0" err="1"/>
              <a:t>tambahan</a:t>
            </a:r>
            <a:r>
              <a:rPr lang="en-US" sz="2000" b="1" dirty="0"/>
              <a:t> </a:t>
            </a:r>
            <a:r>
              <a:rPr lang="en-US" sz="2000" b="1" dirty="0" err="1"/>
              <a:t>atau</a:t>
            </a:r>
            <a:r>
              <a:rPr lang="en-US" sz="2000" b="1" dirty="0"/>
              <a:t> </a:t>
            </a:r>
            <a:r>
              <a:rPr lang="en-US" sz="2000" b="1" dirty="0" err="1"/>
              <a:t>pengurangan</a:t>
            </a:r>
            <a:r>
              <a:rPr lang="en-US" sz="2000" b="1" dirty="0"/>
              <a:t> </a:t>
            </a:r>
            <a:r>
              <a:rPr lang="en-US" sz="2000" b="1" dirty="0" err="1"/>
              <a:t>elemen</a:t>
            </a:r>
            <a:r>
              <a:rPr lang="en-US" sz="2000" b="1" dirty="0"/>
              <a:t> modal</a:t>
            </a:r>
          </a:p>
          <a:p>
            <a:pPr algn="just">
              <a:buNone/>
            </a:pP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en-US" sz="3600" dirty="0" err="1" smtClean="0">
                <a:solidFill>
                  <a:srgbClr val="FF0000"/>
                </a:solidFill>
              </a:rPr>
              <a:t>Tujuan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pengujian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substantif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terhadap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investasi</a:t>
            </a:r>
            <a:r>
              <a:rPr lang="en-US" sz="3600" b="1" dirty="0" smtClean="0">
                <a:solidFill>
                  <a:srgbClr val="FF0000"/>
                </a:solidFill>
              </a:rPr>
              <a:t/>
            </a:r>
            <a:br>
              <a:rPr lang="en-US" sz="3600" b="1" dirty="0" smtClean="0">
                <a:solidFill>
                  <a:srgbClr val="FF0000"/>
                </a:solidFill>
              </a:rPr>
            </a:b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 algn="just"/>
            <a:r>
              <a:rPr lang="en-US" sz="2200" b="1" dirty="0" err="1" smtClean="0"/>
              <a:t>Memperoleh</a:t>
            </a:r>
            <a:r>
              <a:rPr lang="en-US" sz="2200" b="1" dirty="0" smtClean="0"/>
              <a:t> </a:t>
            </a:r>
            <a:r>
              <a:rPr lang="en-US" sz="2200" b="1" dirty="0" err="1"/>
              <a:t>keyakinan</a:t>
            </a:r>
            <a:r>
              <a:rPr lang="en-US" sz="2200" b="1" dirty="0"/>
              <a:t> </a:t>
            </a:r>
            <a:r>
              <a:rPr lang="en-US" sz="2200" b="1" dirty="0" err="1"/>
              <a:t>tentang</a:t>
            </a:r>
            <a:r>
              <a:rPr lang="en-US" sz="2200" b="1" dirty="0"/>
              <a:t> </a:t>
            </a:r>
            <a:r>
              <a:rPr lang="en-US" sz="2200" b="1" dirty="0" err="1"/>
              <a:t>keandalan</a:t>
            </a:r>
            <a:r>
              <a:rPr lang="en-US" sz="2200" b="1" dirty="0"/>
              <a:t> </a:t>
            </a:r>
            <a:r>
              <a:rPr lang="en-US" sz="2200" b="1" dirty="0" err="1"/>
              <a:t>catatan</a:t>
            </a:r>
            <a:r>
              <a:rPr lang="en-US" sz="2200" b="1" dirty="0"/>
              <a:t> </a:t>
            </a:r>
            <a:r>
              <a:rPr lang="en-US" sz="2200" b="1" dirty="0" err="1"/>
              <a:t>akuntansi</a:t>
            </a:r>
            <a:r>
              <a:rPr lang="en-US" sz="2200" b="1" dirty="0"/>
              <a:t> yang </a:t>
            </a:r>
            <a:r>
              <a:rPr lang="en-US" sz="2200" b="1" dirty="0" err="1"/>
              <a:t>bersangkutan</a:t>
            </a:r>
            <a:r>
              <a:rPr lang="en-US" sz="2200" b="1" dirty="0"/>
              <a:t> </a:t>
            </a:r>
            <a:r>
              <a:rPr lang="en-US" sz="2200" b="1" dirty="0" err="1"/>
              <a:t>dengan</a:t>
            </a:r>
            <a:r>
              <a:rPr lang="en-US" sz="2200" b="1" dirty="0"/>
              <a:t> </a:t>
            </a:r>
            <a:r>
              <a:rPr lang="en-US" sz="2200" b="1" dirty="0" err="1"/>
              <a:t>investasi</a:t>
            </a:r>
            <a:endParaRPr lang="en-US" sz="2200" b="1" dirty="0"/>
          </a:p>
          <a:p>
            <a:pPr lvl="0" algn="just"/>
            <a:r>
              <a:rPr lang="en-US" sz="2200" b="1" dirty="0" err="1"/>
              <a:t>Membuktikan</a:t>
            </a:r>
            <a:r>
              <a:rPr lang="en-US" sz="2200" b="1" dirty="0"/>
              <a:t> </a:t>
            </a:r>
            <a:r>
              <a:rPr lang="en-US" sz="2200" b="1" dirty="0" err="1"/>
              <a:t>eksistensi</a:t>
            </a:r>
            <a:r>
              <a:rPr lang="en-US" sz="2200" b="1" dirty="0"/>
              <a:t> </a:t>
            </a:r>
            <a:r>
              <a:rPr lang="en-US" sz="2200" b="1" dirty="0" err="1"/>
              <a:t>investasi</a:t>
            </a:r>
            <a:r>
              <a:rPr lang="en-US" sz="2200" b="1" dirty="0"/>
              <a:t> yang </a:t>
            </a:r>
            <a:r>
              <a:rPr lang="en-US" sz="2200" b="1" dirty="0" err="1"/>
              <a:t>dicantumkan</a:t>
            </a:r>
            <a:r>
              <a:rPr lang="en-US" sz="2200" b="1" dirty="0"/>
              <a:t> </a:t>
            </a:r>
            <a:r>
              <a:rPr lang="en-US" sz="2200" b="1" dirty="0" err="1"/>
              <a:t>dalam</a:t>
            </a:r>
            <a:r>
              <a:rPr lang="en-US" sz="2200" b="1" dirty="0"/>
              <a:t> </a:t>
            </a:r>
            <a:r>
              <a:rPr lang="en-US" sz="2200" b="1" dirty="0" err="1"/>
              <a:t>neraca</a:t>
            </a:r>
            <a:endParaRPr lang="en-US" sz="2200" b="1" dirty="0"/>
          </a:p>
          <a:p>
            <a:pPr lvl="0" algn="just"/>
            <a:r>
              <a:rPr lang="en-US" sz="2200" b="1" dirty="0" err="1"/>
              <a:t>Membuktikan</a:t>
            </a:r>
            <a:r>
              <a:rPr lang="en-US" sz="2200" b="1" dirty="0"/>
              <a:t> </a:t>
            </a:r>
            <a:r>
              <a:rPr lang="en-US" sz="2200" b="1" dirty="0" err="1"/>
              <a:t>hak</a:t>
            </a:r>
            <a:r>
              <a:rPr lang="en-US" sz="2200" b="1" dirty="0"/>
              <a:t> </a:t>
            </a:r>
            <a:r>
              <a:rPr lang="en-US" sz="2200" b="1" dirty="0" err="1"/>
              <a:t>pemilikan</a:t>
            </a:r>
            <a:r>
              <a:rPr lang="en-US" sz="2200" b="1" dirty="0"/>
              <a:t> </a:t>
            </a:r>
            <a:r>
              <a:rPr lang="en-US" sz="2200" b="1" dirty="0" err="1"/>
              <a:t>klien</a:t>
            </a:r>
            <a:r>
              <a:rPr lang="en-US" sz="2200" b="1" dirty="0"/>
              <a:t> </a:t>
            </a:r>
            <a:r>
              <a:rPr lang="en-US" sz="2200" b="1" dirty="0" err="1"/>
              <a:t>atas</a:t>
            </a:r>
            <a:r>
              <a:rPr lang="en-US" sz="2200" b="1" dirty="0"/>
              <a:t> </a:t>
            </a:r>
            <a:r>
              <a:rPr lang="en-US" sz="2200" b="1" dirty="0" err="1"/>
              <a:t>investasi</a:t>
            </a:r>
            <a:r>
              <a:rPr lang="en-US" sz="2200" b="1" dirty="0"/>
              <a:t> yang </a:t>
            </a:r>
            <a:r>
              <a:rPr lang="en-US" sz="2200" b="1" dirty="0" err="1"/>
              <a:t>dicantumkan</a:t>
            </a:r>
            <a:r>
              <a:rPr lang="en-US" sz="2200" b="1" dirty="0"/>
              <a:t> </a:t>
            </a:r>
            <a:r>
              <a:rPr lang="en-US" sz="2200" b="1" dirty="0" err="1"/>
              <a:t>dalam</a:t>
            </a:r>
            <a:r>
              <a:rPr lang="en-US" sz="2200" b="1" dirty="0"/>
              <a:t> </a:t>
            </a:r>
            <a:r>
              <a:rPr lang="en-US" sz="2200" b="1" dirty="0" err="1"/>
              <a:t>neraca</a:t>
            </a:r>
            <a:endParaRPr lang="en-US" sz="2200" b="1" dirty="0"/>
          </a:p>
          <a:p>
            <a:pPr lvl="0" algn="just"/>
            <a:r>
              <a:rPr lang="en-US" sz="2200" b="1" dirty="0" err="1"/>
              <a:t>Membuktikan</a:t>
            </a:r>
            <a:r>
              <a:rPr lang="en-US" sz="2200" b="1" dirty="0"/>
              <a:t> </a:t>
            </a:r>
            <a:r>
              <a:rPr lang="en-US" sz="2200" b="1" dirty="0" err="1"/>
              <a:t>kewajaran</a:t>
            </a:r>
            <a:r>
              <a:rPr lang="en-US" sz="2200" b="1" dirty="0"/>
              <a:t> </a:t>
            </a:r>
            <a:r>
              <a:rPr lang="en-US" sz="2200" b="1" dirty="0" err="1"/>
              <a:t>penilaian</a:t>
            </a:r>
            <a:r>
              <a:rPr lang="en-US" sz="2200" b="1" dirty="0"/>
              <a:t> </a:t>
            </a:r>
            <a:r>
              <a:rPr lang="en-US" sz="2200" b="1" dirty="0" err="1"/>
              <a:t>investai</a:t>
            </a:r>
            <a:r>
              <a:rPr lang="en-US" sz="2200" b="1" dirty="0"/>
              <a:t> yang </a:t>
            </a:r>
            <a:r>
              <a:rPr lang="en-US" sz="2200" b="1" dirty="0" err="1"/>
              <a:t>dicantumkan</a:t>
            </a:r>
            <a:r>
              <a:rPr lang="en-US" sz="2200" b="1" dirty="0"/>
              <a:t> </a:t>
            </a:r>
            <a:r>
              <a:rPr lang="en-US" sz="2200" b="1" dirty="0" err="1"/>
              <a:t>dalam</a:t>
            </a:r>
            <a:r>
              <a:rPr lang="en-US" sz="2200" b="1" dirty="0"/>
              <a:t> </a:t>
            </a:r>
            <a:r>
              <a:rPr lang="en-US" sz="2200" b="1" dirty="0" err="1"/>
              <a:t>neraca</a:t>
            </a:r>
            <a:endParaRPr lang="en-US" sz="2200" b="1" dirty="0"/>
          </a:p>
          <a:p>
            <a:pPr lvl="0" algn="just"/>
            <a:r>
              <a:rPr lang="en-US" sz="2200" b="1" dirty="0" err="1"/>
              <a:t>Membuktikan</a:t>
            </a:r>
            <a:r>
              <a:rPr lang="en-US" sz="2200" b="1" dirty="0"/>
              <a:t> </a:t>
            </a:r>
            <a:r>
              <a:rPr lang="en-US" sz="2200" b="1" dirty="0" err="1"/>
              <a:t>ketepatan</a:t>
            </a:r>
            <a:r>
              <a:rPr lang="en-US" sz="2200" b="1" dirty="0"/>
              <a:t> cutoff </a:t>
            </a:r>
            <a:r>
              <a:rPr lang="en-US" sz="2200" b="1" dirty="0" err="1"/>
              <a:t>transaksi</a:t>
            </a:r>
            <a:r>
              <a:rPr lang="en-US" sz="2200" b="1" dirty="0"/>
              <a:t> yang </a:t>
            </a:r>
            <a:r>
              <a:rPr lang="en-US" sz="2200" b="1" dirty="0" err="1"/>
              <a:t>bersangkutan</a:t>
            </a:r>
            <a:r>
              <a:rPr lang="en-US" sz="2200" b="1" dirty="0"/>
              <a:t> </a:t>
            </a:r>
            <a:r>
              <a:rPr lang="en-US" sz="2200" b="1" dirty="0" err="1"/>
              <a:t>dengan</a:t>
            </a:r>
            <a:r>
              <a:rPr lang="en-US" sz="2200" b="1" dirty="0"/>
              <a:t> </a:t>
            </a:r>
            <a:r>
              <a:rPr lang="en-US" sz="2200" b="1" dirty="0" err="1"/>
              <a:t>investasi</a:t>
            </a:r>
            <a:endParaRPr lang="en-US" sz="2200" b="1" dirty="0"/>
          </a:p>
          <a:p>
            <a:pPr lvl="0" algn="just"/>
            <a:r>
              <a:rPr lang="en-US" sz="2200" b="1" dirty="0" err="1"/>
              <a:t>Membuktikan</a:t>
            </a:r>
            <a:r>
              <a:rPr lang="en-US" sz="2200" b="1" dirty="0"/>
              <a:t> </a:t>
            </a:r>
            <a:r>
              <a:rPr lang="en-US" sz="2200" b="1" dirty="0" err="1"/>
              <a:t>kewajaran</a:t>
            </a:r>
            <a:r>
              <a:rPr lang="en-US" sz="2200" b="1" dirty="0"/>
              <a:t> </a:t>
            </a:r>
            <a:r>
              <a:rPr lang="en-US" sz="2200" b="1" dirty="0" err="1"/>
              <a:t>penyajian</a:t>
            </a:r>
            <a:r>
              <a:rPr lang="en-US" sz="2200" b="1" dirty="0"/>
              <a:t> </a:t>
            </a:r>
            <a:r>
              <a:rPr lang="en-US" sz="2200" b="1" dirty="0" err="1"/>
              <a:t>investasi</a:t>
            </a:r>
            <a:r>
              <a:rPr lang="en-US" sz="2200" b="1" dirty="0"/>
              <a:t> </a:t>
            </a:r>
            <a:r>
              <a:rPr lang="en-US" sz="2200" b="1" dirty="0" err="1"/>
              <a:t>dalam</a:t>
            </a:r>
            <a:r>
              <a:rPr lang="en-US" sz="2200" b="1" dirty="0"/>
              <a:t> </a:t>
            </a:r>
            <a:r>
              <a:rPr lang="en-US" sz="2200" b="1" dirty="0" err="1"/>
              <a:t>neraca</a:t>
            </a:r>
            <a:endParaRPr lang="en-US" sz="2200" b="1" dirty="0"/>
          </a:p>
          <a:p>
            <a:pPr lvl="0" algn="just"/>
            <a:r>
              <a:rPr lang="en-US" sz="2200" b="1" dirty="0" err="1"/>
              <a:t>Membuktikan</a:t>
            </a:r>
            <a:r>
              <a:rPr lang="en-US" sz="2200" b="1" dirty="0"/>
              <a:t> </a:t>
            </a:r>
            <a:r>
              <a:rPr lang="en-US" sz="2200" b="1" dirty="0" err="1"/>
              <a:t>kewajaran</a:t>
            </a:r>
            <a:r>
              <a:rPr lang="en-US" sz="2200" b="1" dirty="0"/>
              <a:t> </a:t>
            </a:r>
            <a:r>
              <a:rPr lang="en-US" sz="2200" b="1" dirty="0" err="1"/>
              <a:t>perhitungan</a:t>
            </a:r>
            <a:r>
              <a:rPr lang="en-US" sz="2200" b="1" dirty="0"/>
              <a:t> </a:t>
            </a:r>
            <a:r>
              <a:rPr lang="en-US" sz="2200" b="1" dirty="0" err="1"/>
              <a:t>pendapatan</a:t>
            </a:r>
            <a:r>
              <a:rPr lang="en-US" sz="2200" b="1" dirty="0"/>
              <a:t> </a:t>
            </a:r>
            <a:r>
              <a:rPr lang="en-US" sz="2200" b="1" dirty="0" err="1"/>
              <a:t>investasi</a:t>
            </a:r>
            <a:r>
              <a:rPr lang="en-US" sz="2200" b="1" dirty="0"/>
              <a:t> </a:t>
            </a:r>
            <a:r>
              <a:rPr lang="en-US" sz="2200" b="1" dirty="0" err="1"/>
              <a:t>untuk</a:t>
            </a:r>
            <a:r>
              <a:rPr lang="en-US" sz="2200" b="1" dirty="0"/>
              <a:t> </a:t>
            </a:r>
            <a:r>
              <a:rPr lang="en-US" sz="2200" b="1" dirty="0" err="1"/>
              <a:t>tahun</a:t>
            </a:r>
            <a:r>
              <a:rPr lang="en-US" sz="2200" b="1" dirty="0"/>
              <a:t> yang </a:t>
            </a:r>
            <a:r>
              <a:rPr lang="en-US" sz="2200" b="1" dirty="0" err="1"/>
              <a:t>diperiksa</a:t>
            </a:r>
            <a:endParaRPr lang="en-US" sz="2200" b="1" dirty="0"/>
          </a:p>
          <a:p>
            <a:pPr algn="just">
              <a:buNone/>
            </a:pPr>
            <a:r>
              <a:rPr lang="en-US" sz="2200" b="1" dirty="0"/>
              <a:t> </a:t>
            </a:r>
          </a:p>
          <a:p>
            <a:pPr>
              <a:buNone/>
            </a:pP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Program </a:t>
            </a:r>
            <a:r>
              <a:rPr lang="en-US" b="1" dirty="0" err="1">
                <a:solidFill>
                  <a:srgbClr val="FF0000"/>
                </a:solidFill>
              </a:rPr>
              <a:t>pengujian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substantif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terhadap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investasi</a:t>
            </a: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b="1" dirty="0">
                <a:solidFill>
                  <a:srgbClr val="FF0000"/>
                </a:solidFill>
              </a:rPr>
              <a:t> </a:t>
            </a:r>
            <a:r>
              <a:rPr lang="en-US" b="1" dirty="0"/>
              <a:t/>
            </a:r>
            <a:br>
              <a:rPr lang="en-US" b="1" dirty="0"/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 err="1"/>
              <a:t>Rekonsiliasi</a:t>
            </a:r>
            <a:endParaRPr lang="en-US" b="1" dirty="0"/>
          </a:p>
          <a:p>
            <a:pPr lvl="0"/>
            <a:r>
              <a:rPr lang="en-US" dirty="0" err="1"/>
              <a:t>Usut</a:t>
            </a:r>
            <a:r>
              <a:rPr lang="en-US" dirty="0"/>
              <a:t> </a:t>
            </a:r>
            <a:r>
              <a:rPr lang="en-US" dirty="0" err="1"/>
              <a:t>saldo</a:t>
            </a:r>
            <a:r>
              <a:rPr lang="en-US" dirty="0"/>
              <a:t> </a:t>
            </a:r>
            <a:r>
              <a:rPr lang="en-US" dirty="0" err="1"/>
              <a:t>investasi</a:t>
            </a:r>
            <a:r>
              <a:rPr lang="en-US" dirty="0"/>
              <a:t> yang </a:t>
            </a:r>
            <a:r>
              <a:rPr lang="en-US" dirty="0" err="1"/>
              <a:t>tercantum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nerada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saldo</a:t>
            </a:r>
            <a:r>
              <a:rPr lang="en-US" dirty="0"/>
              <a:t> </a:t>
            </a:r>
            <a:r>
              <a:rPr lang="en-US" dirty="0" err="1"/>
              <a:t>rekening</a:t>
            </a:r>
            <a:r>
              <a:rPr lang="en-US" dirty="0"/>
              <a:t> </a:t>
            </a:r>
            <a:r>
              <a:rPr lang="en-US" dirty="0" err="1"/>
              <a:t>investasi</a:t>
            </a:r>
            <a:r>
              <a:rPr lang="en-US" dirty="0"/>
              <a:t>  yang </a:t>
            </a:r>
            <a:r>
              <a:rPr lang="en-US" dirty="0" err="1"/>
              <a:t>bersangkutan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buku</a:t>
            </a:r>
            <a:r>
              <a:rPr lang="en-US" dirty="0"/>
              <a:t> </a:t>
            </a:r>
            <a:r>
              <a:rPr lang="en-US" dirty="0" err="1"/>
              <a:t>besar</a:t>
            </a:r>
            <a:endParaRPr lang="en-US" b="1" dirty="0"/>
          </a:p>
          <a:p>
            <a:pPr lvl="0"/>
            <a:r>
              <a:rPr lang="en-US" dirty="0" err="1"/>
              <a:t>Hitung</a:t>
            </a:r>
            <a:r>
              <a:rPr lang="en-US" dirty="0"/>
              <a:t> </a:t>
            </a:r>
            <a:r>
              <a:rPr lang="en-US" dirty="0" err="1"/>
              <a:t>kembali</a:t>
            </a:r>
            <a:r>
              <a:rPr lang="en-US" dirty="0"/>
              <a:t> </a:t>
            </a:r>
            <a:r>
              <a:rPr lang="en-US" dirty="0" err="1"/>
              <a:t>saldo</a:t>
            </a:r>
            <a:r>
              <a:rPr lang="en-US" dirty="0"/>
              <a:t> </a:t>
            </a:r>
            <a:r>
              <a:rPr lang="en-US" dirty="0" err="1"/>
              <a:t>rekening</a:t>
            </a:r>
            <a:r>
              <a:rPr lang="en-US" dirty="0"/>
              <a:t> </a:t>
            </a:r>
            <a:r>
              <a:rPr lang="en-US" dirty="0" err="1"/>
              <a:t>investasi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buku</a:t>
            </a:r>
            <a:r>
              <a:rPr lang="en-US" dirty="0"/>
              <a:t> </a:t>
            </a:r>
            <a:r>
              <a:rPr lang="en-US" dirty="0" err="1"/>
              <a:t>besar</a:t>
            </a:r>
            <a:endParaRPr lang="en-US" b="1" dirty="0"/>
          </a:p>
          <a:p>
            <a:pPr lvl="0"/>
            <a:r>
              <a:rPr lang="en-US" dirty="0" err="1"/>
              <a:t>Usut</a:t>
            </a:r>
            <a:r>
              <a:rPr lang="en-US" dirty="0"/>
              <a:t> posting </a:t>
            </a:r>
            <a:r>
              <a:rPr lang="en-US" dirty="0" err="1"/>
              <a:t>pendebitan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pengkreditan</a:t>
            </a:r>
            <a:r>
              <a:rPr lang="en-US" dirty="0"/>
              <a:t> </a:t>
            </a:r>
            <a:r>
              <a:rPr lang="en-US" dirty="0" err="1"/>
              <a:t>rekening</a:t>
            </a:r>
            <a:r>
              <a:rPr lang="en-US" dirty="0"/>
              <a:t> </a:t>
            </a:r>
            <a:r>
              <a:rPr lang="en-US" dirty="0" err="1"/>
              <a:t>investasi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 yang </a:t>
            </a:r>
            <a:r>
              <a:rPr lang="en-US" dirty="0" err="1"/>
              <a:t>bersangkutan</a:t>
            </a:r>
            <a:endParaRPr lang="en-US" b="1" dirty="0"/>
          </a:p>
          <a:p>
            <a:pPr lvl="0"/>
            <a:r>
              <a:rPr lang="en-US" dirty="0" err="1"/>
              <a:t>Lakukan</a:t>
            </a:r>
            <a:r>
              <a:rPr lang="en-US" dirty="0"/>
              <a:t> </a:t>
            </a:r>
            <a:r>
              <a:rPr lang="en-US" dirty="0" err="1"/>
              <a:t>rekonsiliasi</a:t>
            </a:r>
            <a:r>
              <a:rPr lang="en-US" dirty="0"/>
              <a:t> </a:t>
            </a:r>
            <a:r>
              <a:rPr lang="en-US" dirty="0" err="1"/>
              <a:t>buku</a:t>
            </a:r>
            <a:r>
              <a:rPr lang="en-US" dirty="0"/>
              <a:t> </a:t>
            </a:r>
            <a:r>
              <a:rPr lang="en-US" dirty="0" err="1"/>
              <a:t>pembantu</a:t>
            </a:r>
            <a:r>
              <a:rPr lang="en-US" dirty="0"/>
              <a:t> </a:t>
            </a:r>
            <a:r>
              <a:rPr lang="en-US" dirty="0" err="1"/>
              <a:t>investasi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rekening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en-US" dirty="0"/>
              <a:t> </a:t>
            </a:r>
            <a:r>
              <a:rPr lang="en-US" dirty="0" err="1"/>
              <a:t>investasi</a:t>
            </a:r>
            <a:r>
              <a:rPr lang="en-US" dirty="0"/>
              <a:t> yang </a:t>
            </a:r>
            <a:r>
              <a:rPr lang="en-US" dirty="0" err="1"/>
              <a:t>bernakutan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buku</a:t>
            </a:r>
            <a:r>
              <a:rPr lang="en-US" dirty="0"/>
              <a:t> </a:t>
            </a:r>
            <a:r>
              <a:rPr lang="en-US" dirty="0" err="1"/>
              <a:t>besar</a:t>
            </a:r>
            <a:endParaRPr lang="en-US" b="1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Verifikasi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eksistensi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US" sz="2800" b="1" dirty="0" err="1" smtClean="0"/>
              <a:t>Pelajari</a:t>
            </a:r>
            <a:r>
              <a:rPr lang="en-US" sz="2800" b="1" dirty="0" smtClean="0"/>
              <a:t> </a:t>
            </a:r>
            <a:r>
              <a:rPr lang="en-US" sz="2800" b="1" dirty="0" err="1"/>
              <a:t>notulen</a:t>
            </a:r>
            <a:r>
              <a:rPr lang="en-US" sz="2800" b="1" dirty="0"/>
              <a:t> </a:t>
            </a:r>
            <a:r>
              <a:rPr lang="en-US" sz="2800" b="1" dirty="0" err="1"/>
              <a:t>rapat</a:t>
            </a:r>
            <a:r>
              <a:rPr lang="en-US" sz="2800" b="1" dirty="0"/>
              <a:t> </a:t>
            </a:r>
            <a:r>
              <a:rPr lang="en-US" sz="2800" b="1" dirty="0" err="1"/>
              <a:t>pemegang</a:t>
            </a:r>
            <a:r>
              <a:rPr lang="en-US" sz="2800" b="1" dirty="0"/>
              <a:t> </a:t>
            </a:r>
            <a:r>
              <a:rPr lang="en-US" sz="2800" b="1" dirty="0" err="1"/>
              <a:t>saham</a:t>
            </a:r>
            <a:r>
              <a:rPr lang="en-US" sz="2800" b="1" dirty="0"/>
              <a:t> </a:t>
            </a:r>
            <a:r>
              <a:rPr lang="en-US" sz="2800" b="1" dirty="0" err="1"/>
              <a:t>dan</a:t>
            </a:r>
            <a:r>
              <a:rPr lang="en-US" sz="2800" b="1" dirty="0"/>
              <a:t> </a:t>
            </a:r>
            <a:r>
              <a:rPr lang="en-US" sz="2800" b="1" dirty="0" err="1"/>
              <a:t>direksi</a:t>
            </a:r>
            <a:endParaRPr lang="en-US" sz="2800" b="1" dirty="0"/>
          </a:p>
          <a:p>
            <a:pPr lvl="0"/>
            <a:r>
              <a:rPr lang="en-US" sz="2800" b="1" dirty="0" err="1"/>
              <a:t>Mintalah</a:t>
            </a:r>
            <a:r>
              <a:rPr lang="en-US" sz="2800" b="1" dirty="0"/>
              <a:t> </a:t>
            </a:r>
            <a:r>
              <a:rPr lang="en-US" sz="2800" b="1" dirty="0" err="1"/>
              <a:t>daftar</a:t>
            </a:r>
            <a:r>
              <a:rPr lang="en-US" sz="2800" b="1" dirty="0"/>
              <a:t> </a:t>
            </a:r>
            <a:r>
              <a:rPr lang="en-US" sz="2800" b="1" dirty="0" err="1"/>
              <a:t>surat</a:t>
            </a:r>
            <a:r>
              <a:rPr lang="en-US" sz="2800" b="1" dirty="0"/>
              <a:t> </a:t>
            </a:r>
            <a:r>
              <a:rPr lang="en-US" sz="2800" b="1" dirty="0" err="1"/>
              <a:t>berharga</a:t>
            </a:r>
            <a:r>
              <a:rPr lang="en-US" sz="2800" b="1" dirty="0"/>
              <a:t> yang </a:t>
            </a:r>
            <a:r>
              <a:rPr lang="en-US" sz="2800" b="1" dirty="0" err="1"/>
              <a:t>ada</a:t>
            </a:r>
            <a:r>
              <a:rPr lang="en-US" sz="2800" b="1" dirty="0"/>
              <a:t> </a:t>
            </a:r>
            <a:r>
              <a:rPr lang="en-US" sz="2800" b="1" dirty="0" err="1"/>
              <a:t>ditangan</a:t>
            </a:r>
            <a:r>
              <a:rPr lang="en-US" sz="2800" b="1" dirty="0"/>
              <a:t> </a:t>
            </a:r>
            <a:r>
              <a:rPr lang="en-US" sz="2800" b="1" dirty="0" err="1"/>
              <a:t>klien</a:t>
            </a:r>
            <a:r>
              <a:rPr lang="en-US" sz="2800" b="1" dirty="0"/>
              <a:t> </a:t>
            </a:r>
            <a:r>
              <a:rPr lang="en-US" sz="2800" b="1" dirty="0" err="1"/>
              <a:t>dan</a:t>
            </a:r>
            <a:r>
              <a:rPr lang="en-US" sz="2800" b="1" dirty="0"/>
              <a:t> </a:t>
            </a:r>
            <a:r>
              <a:rPr lang="en-US" sz="2800" b="1" dirty="0" err="1"/>
              <a:t>lakukan</a:t>
            </a:r>
            <a:r>
              <a:rPr lang="en-US" sz="2800" b="1" dirty="0"/>
              <a:t> </a:t>
            </a:r>
            <a:r>
              <a:rPr lang="en-US" sz="2800" b="1" dirty="0" err="1"/>
              <a:t>penghitunhan</a:t>
            </a:r>
            <a:r>
              <a:rPr lang="en-US" sz="2800" b="1" dirty="0"/>
              <a:t> </a:t>
            </a:r>
            <a:r>
              <a:rPr lang="en-US" sz="2800" b="1" dirty="0" err="1"/>
              <a:t>dan</a:t>
            </a:r>
            <a:r>
              <a:rPr lang="en-US" sz="2800" b="1" dirty="0"/>
              <a:t> </a:t>
            </a:r>
            <a:r>
              <a:rPr lang="en-US" sz="2800" b="1" dirty="0" err="1"/>
              <a:t>inspeksi</a:t>
            </a:r>
            <a:r>
              <a:rPr lang="en-US" sz="2800" b="1" dirty="0"/>
              <a:t> </a:t>
            </a:r>
            <a:r>
              <a:rPr lang="en-US" sz="2800" b="1" dirty="0" err="1"/>
              <a:t>terhadap</a:t>
            </a:r>
            <a:r>
              <a:rPr lang="en-US" sz="2800" b="1" dirty="0"/>
              <a:t> </a:t>
            </a:r>
            <a:r>
              <a:rPr lang="en-US" sz="2800" b="1" dirty="0" err="1"/>
              <a:t>sertifikat</a:t>
            </a:r>
            <a:r>
              <a:rPr lang="en-US" sz="2800" b="1" dirty="0"/>
              <a:t> </a:t>
            </a:r>
            <a:r>
              <a:rPr lang="en-US" sz="2800" b="1" dirty="0" err="1"/>
              <a:t>surat</a:t>
            </a:r>
            <a:r>
              <a:rPr lang="en-US" sz="2800" b="1" dirty="0"/>
              <a:t> </a:t>
            </a:r>
            <a:r>
              <a:rPr lang="en-US" sz="2800" b="1" dirty="0" err="1"/>
              <a:t>berharga</a:t>
            </a:r>
            <a:r>
              <a:rPr lang="en-US" sz="2800" b="1" dirty="0"/>
              <a:t> </a:t>
            </a:r>
            <a:r>
              <a:rPr lang="en-US" sz="2800" b="1" dirty="0" err="1"/>
              <a:t>tersebut</a:t>
            </a:r>
            <a:endParaRPr lang="en-US" sz="2800" b="1" dirty="0"/>
          </a:p>
          <a:p>
            <a:pPr lvl="0"/>
            <a:r>
              <a:rPr lang="en-US" sz="2800" b="1" dirty="0" err="1"/>
              <a:t>Kirimkan</a:t>
            </a:r>
            <a:r>
              <a:rPr lang="en-US" sz="2800" b="1" dirty="0"/>
              <a:t> </a:t>
            </a:r>
            <a:r>
              <a:rPr lang="en-US" sz="2800" b="1" dirty="0" err="1"/>
              <a:t>konfirmasi</a:t>
            </a:r>
            <a:r>
              <a:rPr lang="en-US" sz="2800" b="1" dirty="0"/>
              <a:t> </a:t>
            </a:r>
            <a:r>
              <a:rPr lang="en-US" sz="2800" b="1" dirty="0" err="1"/>
              <a:t>tentang</a:t>
            </a:r>
            <a:r>
              <a:rPr lang="en-US" sz="2800" b="1" dirty="0"/>
              <a:t> </a:t>
            </a:r>
            <a:r>
              <a:rPr lang="en-US" sz="2800" b="1" dirty="0" err="1"/>
              <a:t>surat</a:t>
            </a:r>
            <a:r>
              <a:rPr lang="en-US" sz="2800" b="1" dirty="0"/>
              <a:t> </a:t>
            </a:r>
            <a:r>
              <a:rPr lang="en-US" sz="2800" b="1" dirty="0" err="1"/>
              <a:t>berharga</a:t>
            </a:r>
            <a:r>
              <a:rPr lang="en-US" sz="2800" b="1" dirty="0"/>
              <a:t> </a:t>
            </a:r>
            <a:r>
              <a:rPr lang="en-US" sz="2800" b="1" dirty="0" err="1"/>
              <a:t>milik</a:t>
            </a:r>
            <a:r>
              <a:rPr lang="en-US" sz="2800" b="1" dirty="0"/>
              <a:t> </a:t>
            </a:r>
            <a:r>
              <a:rPr lang="en-US" sz="2800" b="1" dirty="0" err="1"/>
              <a:t>klien</a:t>
            </a:r>
            <a:r>
              <a:rPr lang="en-US" sz="2800" b="1" dirty="0"/>
              <a:t> </a:t>
            </a:r>
            <a:r>
              <a:rPr lang="en-US" sz="2800" b="1" dirty="0" err="1"/>
              <a:t>lyang</a:t>
            </a:r>
            <a:r>
              <a:rPr lang="en-US" sz="2800" b="1" dirty="0"/>
              <a:t> </a:t>
            </a:r>
            <a:r>
              <a:rPr lang="en-US" sz="2800" b="1" dirty="0" err="1"/>
              <a:t>berada</a:t>
            </a:r>
            <a:r>
              <a:rPr lang="en-US" sz="2800" b="1" dirty="0"/>
              <a:t> </a:t>
            </a:r>
            <a:r>
              <a:rPr lang="en-US" sz="2800" b="1" dirty="0" err="1"/>
              <a:t>ditangan</a:t>
            </a:r>
            <a:r>
              <a:rPr lang="en-US" sz="2800" b="1" dirty="0"/>
              <a:t> </a:t>
            </a:r>
            <a:r>
              <a:rPr lang="en-US" sz="2800" b="1" dirty="0" err="1"/>
              <a:t>pihak</a:t>
            </a:r>
            <a:r>
              <a:rPr lang="en-US" sz="2800" b="1" dirty="0"/>
              <a:t> lain</a:t>
            </a:r>
          </a:p>
          <a:p>
            <a:pPr lvl="0"/>
            <a:r>
              <a:rPr lang="en-US" sz="2800" b="1" dirty="0" err="1"/>
              <a:t>Lakukan</a:t>
            </a:r>
            <a:r>
              <a:rPr lang="en-US" sz="2800" b="1" dirty="0"/>
              <a:t> </a:t>
            </a:r>
            <a:r>
              <a:rPr lang="en-US" sz="2800" b="1" dirty="0" err="1"/>
              <a:t>rkonsiliasi</a:t>
            </a:r>
            <a:r>
              <a:rPr lang="en-US" sz="2800" b="1" dirty="0"/>
              <a:t> </a:t>
            </a:r>
            <a:r>
              <a:rPr lang="en-US" sz="2800" b="1" dirty="0" err="1"/>
              <a:t>antara</a:t>
            </a:r>
            <a:r>
              <a:rPr lang="en-US" sz="2800" b="1" dirty="0"/>
              <a:t> </a:t>
            </a:r>
            <a:r>
              <a:rPr lang="en-US" sz="2800" b="1" dirty="0" err="1"/>
              <a:t>surat</a:t>
            </a:r>
            <a:r>
              <a:rPr lang="en-US" sz="2800" b="1" dirty="0"/>
              <a:t> </a:t>
            </a:r>
            <a:r>
              <a:rPr lang="en-US" sz="2800" b="1" dirty="0" err="1"/>
              <a:t>berharga</a:t>
            </a:r>
            <a:r>
              <a:rPr lang="en-US" sz="2800" b="1" dirty="0"/>
              <a:t> yang </a:t>
            </a:r>
            <a:r>
              <a:rPr lang="en-US" sz="2800" b="1" dirty="0" err="1"/>
              <a:t>dihitung</a:t>
            </a:r>
            <a:r>
              <a:rPr lang="en-US" sz="2800" b="1" dirty="0"/>
              <a:t> </a:t>
            </a:r>
            <a:r>
              <a:rPr lang="en-US" sz="2800" b="1" dirty="0" err="1"/>
              <a:t>dengan</a:t>
            </a:r>
            <a:r>
              <a:rPr lang="en-US" sz="2800" b="1" dirty="0"/>
              <a:t> </a:t>
            </a:r>
            <a:r>
              <a:rPr lang="en-US" sz="2800" b="1" dirty="0" err="1"/>
              <a:t>hasil</a:t>
            </a:r>
            <a:r>
              <a:rPr lang="en-US" sz="2800" b="1" dirty="0"/>
              <a:t> </a:t>
            </a:r>
            <a:r>
              <a:rPr lang="en-US" sz="2800" b="1" dirty="0" err="1"/>
              <a:t>konfirmasi</a:t>
            </a:r>
            <a:r>
              <a:rPr lang="en-US" sz="2800" b="1" dirty="0"/>
              <a:t> </a:t>
            </a:r>
            <a:r>
              <a:rPr lang="en-US" sz="2800" b="1" dirty="0" err="1"/>
              <a:t>dan</a:t>
            </a:r>
            <a:r>
              <a:rPr lang="en-US" sz="2800" b="1" dirty="0"/>
              <a:t> </a:t>
            </a:r>
            <a:r>
              <a:rPr lang="en-US" sz="2800" b="1" dirty="0" err="1"/>
              <a:t>jumlah</a:t>
            </a:r>
            <a:r>
              <a:rPr lang="en-US" sz="2800" b="1" dirty="0"/>
              <a:t> yang </a:t>
            </a:r>
            <a:r>
              <a:rPr lang="en-US" sz="2800" b="1" dirty="0" err="1"/>
              <a:t>disajikan</a:t>
            </a:r>
            <a:r>
              <a:rPr lang="en-US" sz="2800" b="1" dirty="0"/>
              <a:t> </a:t>
            </a:r>
            <a:r>
              <a:rPr lang="en-US" sz="2800" b="1" dirty="0" err="1"/>
              <a:t>dalam</a:t>
            </a:r>
            <a:r>
              <a:rPr lang="en-US" sz="2800" b="1" dirty="0"/>
              <a:t> </a:t>
            </a:r>
            <a:r>
              <a:rPr lang="en-US" sz="2800" b="1" dirty="0" err="1"/>
              <a:t>neraca</a:t>
            </a:r>
            <a:endParaRPr lang="en-US" sz="2800" b="1" dirty="0"/>
          </a:p>
          <a:p>
            <a:pPr>
              <a:buNone/>
            </a:pPr>
            <a:r>
              <a:rPr lang="en-US" sz="2800" b="1" dirty="0"/>
              <a:t> </a:t>
            </a:r>
          </a:p>
          <a:p>
            <a:pPr>
              <a:buNone/>
            </a:pP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1391</Words>
  <Application>Microsoft Office PowerPoint</Application>
  <PresentationFormat>On-screen Show (4:3)</PresentationFormat>
  <Paragraphs>141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UJI SUBSTANTIF</vt:lpstr>
      <vt:lpstr>Deskripsi Investasi </vt:lpstr>
      <vt:lpstr>Prinsip akuntansi  yang lazim dalam penyajian investasi dalam neraca </vt:lpstr>
      <vt:lpstr>Prinsip ……..</vt:lpstr>
      <vt:lpstr>Prinsip ……..</vt:lpstr>
      <vt:lpstr>Prinsip ……..</vt:lpstr>
      <vt:lpstr>Tujuan pengujian substantif terhadap investasi </vt:lpstr>
      <vt:lpstr>Program pengujian substantif terhadap investasi   </vt:lpstr>
      <vt:lpstr>Verifikasi eksistensi </vt:lpstr>
      <vt:lpstr>Verifikasi pemilikan </vt:lpstr>
      <vt:lpstr>Verifikasi penilaian </vt:lpstr>
      <vt:lpstr>Verifikasi cutoff </vt:lpstr>
      <vt:lpstr>Verifikasi penyajian investasi dalam neraca </vt:lpstr>
      <vt:lpstr>Verifikasi penghasilan </vt:lpstr>
      <vt:lpstr>PENGUJIAN SUBSTANTIF TERHADAP</vt:lpstr>
      <vt:lpstr> Deskripsi Aktiva tetap berwujud </vt:lpstr>
      <vt:lpstr>Aktiv tetap tidak berwujud dapat digolongkan menjadi dua kelompok : </vt:lpstr>
      <vt:lpstr>Perbedaan pengujian substantif terhadap aktiva tetap dengan terhadap aktiva lancar </vt:lpstr>
      <vt:lpstr>Prinsip akuntansi yang lazim dalam penyajian aktiva tetap di neraca </vt:lpstr>
      <vt:lpstr>Tujuan pengujian substantif terhatap aktiva tetap</vt:lpstr>
      <vt:lpstr>Program pengujian substantif terhadap aktiva tetap </vt:lpstr>
      <vt:lpstr>Verifikasi eksistensi</vt:lpstr>
      <vt:lpstr>Verifikasi pemilikan </vt:lpstr>
      <vt:lpstr>Verifikasi cutoff</vt:lpstr>
      <vt:lpstr>Verifikasi penilaian </vt:lpstr>
      <vt:lpstr>Verifikasi penyajian investasi dalam neraca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UJI SUBSTANTIF</dc:title>
  <dc:creator>Unisma</dc:creator>
  <cp:lastModifiedBy>anik</cp:lastModifiedBy>
  <cp:revision>9</cp:revision>
  <dcterms:created xsi:type="dcterms:W3CDTF">2013-10-19T01:31:55Z</dcterms:created>
  <dcterms:modified xsi:type="dcterms:W3CDTF">2013-10-28T00:02:17Z</dcterms:modified>
</cp:coreProperties>
</file>